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2" r:id="rId4"/>
    <p:sldId id="257" r:id="rId5"/>
    <p:sldId id="260" r:id="rId6"/>
    <p:sldId id="261" r:id="rId7"/>
    <p:sldId id="262" r:id="rId8"/>
    <p:sldId id="264" r:id="rId9"/>
    <p:sldId id="266" r:id="rId10"/>
    <p:sldId id="267" r:id="rId11"/>
    <p:sldId id="268" r:id="rId12"/>
    <p:sldId id="269" r:id="rId13"/>
    <p:sldId id="270" r:id="rId14"/>
    <p:sldId id="272" r:id="rId15"/>
    <p:sldId id="273" r:id="rId16"/>
    <p:sldId id="274" r:id="rId17"/>
    <p:sldId id="276" r:id="rId18"/>
    <p:sldId id="279" r:id="rId19"/>
    <p:sldId id="280"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493" y="2560322"/>
            <a:ext cx="8915399" cy="2878910"/>
          </a:xfrm>
        </p:spPr>
        <p:txBody>
          <a:bodyPr>
            <a:normAutofit fontScale="90000"/>
          </a:bodyPr>
          <a:lstStyle/>
          <a:p>
            <a:pPr>
              <a:lnSpc>
                <a:spcPct val="130000"/>
              </a:lnSpc>
              <a:spcAft>
                <a:spcPts val="0"/>
              </a:spcAft>
              <a:tabLst>
                <a:tab pos="90170" algn="l"/>
                <a:tab pos="180340" algn="l"/>
              </a:tabLst>
            </a:pP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000" dirty="0">
                <a:latin typeface=".VnTime"/>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TIẾNG</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CƯỜI</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TRÀO</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PHÚNG</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TRONG</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THƠ</a:t>
            </a:r>
            <a:br>
              <a:rPr lang="en-US" sz="2700" b="1" dirty="0">
                <a:latin typeface="Times New Roman" panose="02020603050405020304" pitchFamily="18" charset="0"/>
                <a:ea typeface="Yu Mincho"/>
                <a:cs typeface="Times New Roman" panose="02020603050405020304" pitchFamily="18" charset="0"/>
              </a:rPr>
            </a:br>
            <a:r>
              <a:rPr lang="en-US" sz="4000" b="1" dirty="0" err="1">
                <a:latin typeface="Times New Roman" panose="02020603050405020304" pitchFamily="18" charset="0"/>
                <a:ea typeface="Yu Mincho"/>
                <a:cs typeface="Times New Roman" panose="02020603050405020304" pitchFamily="18" charset="0"/>
              </a:rPr>
              <a:t>Văn</a:t>
            </a:r>
            <a:r>
              <a:rPr lang="en-US" sz="4000" b="1" dirty="0">
                <a:latin typeface="Times New Roman" panose="02020603050405020304" pitchFamily="18" charset="0"/>
                <a:ea typeface="Yu Mincho"/>
                <a:cs typeface="Times New Roman" panose="02020603050405020304" pitchFamily="18" charset="0"/>
              </a:rPr>
              <a:t> </a:t>
            </a:r>
            <a:r>
              <a:rPr lang="en-US" sz="4000" b="1" dirty="0" err="1">
                <a:latin typeface="Times New Roman" panose="02020603050405020304" pitchFamily="18" charset="0"/>
                <a:ea typeface="Yu Mincho"/>
                <a:cs typeface="Times New Roman" panose="02020603050405020304" pitchFamily="18" charset="0"/>
              </a:rPr>
              <a:t>bản</a:t>
            </a:r>
            <a:r>
              <a:rPr lang="en-US" sz="4000" b="1" dirty="0">
                <a:latin typeface="Times New Roman" panose="02020603050405020304" pitchFamily="18" charset="0"/>
                <a:ea typeface="Yu Mincho"/>
                <a:cs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4000" dirty="0">
                <a:latin typeface=".VnTime"/>
                <a:ea typeface="Times New Roman" panose="02020603050405020304" pitchFamily="18" charset="0"/>
                <a:cs typeface="Times New Roman" panose="02020603050405020304" pitchFamily="18" charset="0"/>
              </a:rPr>
              <a:t>: </a:t>
            </a:r>
            <a:br>
              <a:rPr lang="en-US" sz="4000" dirty="0">
                <a:latin typeface=".VnTime"/>
                <a:ea typeface="Times New Roman" panose="02020603050405020304" pitchFamily="18" charset="0"/>
                <a:cs typeface="Times New Roman" panose="02020603050405020304" pitchFamily="18" charset="0"/>
              </a:rPr>
            </a:br>
            <a:r>
              <a:rPr lang="en-US" sz="4000" dirty="0">
                <a:latin typeface=".VnTime"/>
                <a:ea typeface="Times New Roman" panose="02020603050405020304" pitchFamily="18" charset="0"/>
                <a:cs typeface="Times New Roman" panose="02020603050405020304" pitchFamily="18" charset="0"/>
              </a:rPr>
              <a:t>							</a:t>
            </a:r>
            <a:r>
              <a:rPr lang="en-US" sz="6000" b="1" dirty="0">
                <a:latin typeface="Times New Roman" panose="02020603050405020304" pitchFamily="18" charset="0"/>
                <a:ea typeface="Times New Roman" panose="02020603050405020304" pitchFamily="18" charset="0"/>
                <a:cs typeface="Times New Roman" panose="02020603050405020304" pitchFamily="18" charset="0"/>
              </a:rPr>
              <a:t>LAI </a:t>
            </a:r>
            <a:r>
              <a:rPr lang="en-US" sz="6000" b="1" dirty="0" err="1">
                <a:latin typeface="Times New Roman" panose="02020603050405020304" pitchFamily="18" charset="0"/>
                <a:ea typeface="Times New Roman" panose="02020603050405020304" pitchFamily="18" charset="0"/>
                <a:cs typeface="Times New Roman" panose="02020603050405020304" pitchFamily="18" charset="0"/>
              </a:rPr>
              <a:t>TÂN</a:t>
            </a:r>
            <a:br>
              <a:rPr lang="en-US" sz="5300" dirty="0">
                <a:latin typeface=".VnTime"/>
                <a:ea typeface="Times New Roman" panose="02020603050405020304" pitchFamily="18" charset="0"/>
                <a:cs typeface="Times New Roman" panose="02020603050405020304" pitchFamily="18" charset="0"/>
              </a:rPr>
            </a:br>
            <a:r>
              <a:rPr lang="en-US" sz="4000" dirty="0">
                <a:latin typeface=".VnTime"/>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Minh)</a:t>
            </a:r>
            <a:endParaRPr lang="en-US" sz="4900" dirty="0"/>
          </a:p>
        </p:txBody>
      </p:sp>
    </p:spTree>
    <p:extLst>
      <p:ext uri="{BB962C8B-B14F-4D97-AF65-F5344CB8AC3E}">
        <p14:creationId xmlns:p14="http://schemas.microsoft.com/office/powerpoint/2010/main" val="193781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dirty="0">
              <a:latin typeface=".VnTime"/>
              <a:ea typeface="Times New Roman" panose="02020603050405020304" pitchFamily="18" charset="0"/>
              <a:cs typeface="Times New Roman" panose="02020603050405020304" pitchFamily="18" charset="0"/>
            </a:endParaRPr>
          </a:p>
          <a:p>
            <a:pPr marL="457200" indent="-457200" algn="just">
              <a:lnSpc>
                <a:spcPct val="130000"/>
              </a:lnSpc>
              <a:buAutoNum type="alphaLcPeriod"/>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mỉa</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mai</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châm</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biếm</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Tree>
    <p:extLst>
      <p:ext uri="{BB962C8B-B14F-4D97-AF65-F5344CB8AC3E}">
        <p14:creationId xmlns:p14="http://schemas.microsoft.com/office/powerpoint/2010/main" val="29053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3" y="1280159"/>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1600" dirty="0">
              <a:latin typeface=".VnTime"/>
              <a:ea typeface="Times New Roman" panose="02020603050405020304" pitchFamily="18" charset="0"/>
              <a:cs typeface="Times New Roman" panose="02020603050405020304" pitchFamily="18" charset="0"/>
            </a:endParaRPr>
          </a:p>
          <a:p>
            <a:pPr algn="just">
              <a:lnSpc>
                <a:spcPct val="130000"/>
              </a:lnSpc>
              <a:buAutoNum type="alphaLcPeriod"/>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30000"/>
              </a:lnSpc>
              <a:buAutoNum type="alphaLcPeriod"/>
            </a:pP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mỉa</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mai</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châm</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biếm</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nhắm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đặn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=&gt; </a:t>
            </a:r>
            <a:r>
              <a:rPr lang="en-US" sz="2000" dirty="0">
                <a:latin typeface="Times New Roman" panose="02020603050405020304" pitchFamily="18" charset="0"/>
                <a:ea typeface="MS Mincho"/>
                <a:cs typeface="Times New Roman" panose="02020603050405020304" pitchFamily="18" charset="0"/>
              </a:rPr>
              <a:t>ở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thối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nát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cực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trở</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thành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sự</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thường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được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che</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đạy</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khéo</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léo</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để</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cuộc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sống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ổn</a:t>
            </a:r>
            <a:r>
              <a:rPr lang="en-US" sz="2000" dirty="0">
                <a:latin typeface="Times New Roman" panose="02020603050405020304" pitchFamily="18" charset="0"/>
                <a:ea typeface="MS Mincho"/>
                <a:cs typeface="Times New Roman" panose="02020603050405020304" pitchFamily="18" charset="0"/>
              </a:rPr>
              <a:t> =&gt; </a:t>
            </a:r>
            <a:r>
              <a:rPr lang="en-US" sz="2000" dirty="0" err="1">
                <a:latin typeface="Times New Roman" panose="02020603050405020304" pitchFamily="18" charset="0"/>
                <a:ea typeface="MS Mincho"/>
                <a:cs typeface="Times New Roman" panose="02020603050405020304" pitchFamily="18" charset="0"/>
              </a:rPr>
              <a:t>Tiếng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cười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phê</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phán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có</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chiều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sâu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trí</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tuệ</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Tree>
    <p:extLst>
      <p:ext uri="{BB962C8B-B14F-4D97-AF65-F5344CB8AC3E}">
        <p14:creationId xmlns:p14="http://schemas.microsoft.com/office/powerpoint/2010/main" val="34174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cay</a:t>
            </a:r>
            <a:r>
              <a:rPr lang="en-US" sz="24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MS Mincho"/>
                <a:cs typeface="Times New Roman" panose="02020603050405020304" pitchFamily="18" charset="0"/>
              </a:rPr>
              <a:t>a. </a:t>
            </a:r>
            <a:r>
              <a:rPr lang="en-US" sz="2400" b="1" dirty="0" err="1">
                <a:latin typeface="Times New Roman" panose="02020603050405020304" pitchFamily="18" charset="0"/>
                <a:ea typeface="MS Mincho"/>
                <a:cs typeface="Times New Roman" panose="02020603050405020304" pitchFamily="18" charset="0"/>
              </a:rPr>
              <a:t>Lời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bình</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của</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Bác</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về</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xã</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hội</a:t>
            </a:r>
            <a:r>
              <a:rPr lang="en-US" sz="2400" b="1" dirty="0">
                <a:latin typeface="Times New Roman" panose="02020603050405020304" pitchFamily="18" charset="0"/>
                <a:ea typeface="MS Mincho"/>
                <a:cs typeface="Times New Roman" panose="02020603050405020304" pitchFamily="18" charset="0"/>
              </a:rPr>
              <a:t> Lai </a:t>
            </a:r>
            <a:r>
              <a:rPr lang="en-US" sz="2400" b="1" dirty="0" err="1">
                <a:latin typeface="Times New Roman" panose="02020603050405020304" pitchFamily="18" charset="0"/>
                <a:ea typeface="MS Mincho"/>
                <a:cs typeface="Times New Roman" panose="02020603050405020304" pitchFamily="18" charset="0"/>
              </a:rPr>
              <a:t>Tân</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i="1" dirty="0">
                <a:latin typeface="Times New Roman" panose="02020603050405020304" pitchFamily="18" charset="0"/>
                <a:ea typeface="MS Mincho"/>
                <a:cs typeface="Times New Roman" panose="02020603050405020304" pitchFamily="18" charset="0"/>
              </a:rPr>
              <a:t>“</a:t>
            </a:r>
            <a:r>
              <a:rPr lang="en-US" sz="2000" i="1" dirty="0" err="1">
                <a:latin typeface="Times New Roman" panose="02020603050405020304" pitchFamily="18" charset="0"/>
                <a:ea typeface="MS Mincho"/>
                <a:cs typeface="Times New Roman" panose="02020603050405020304" pitchFamily="18" charset="0"/>
              </a:rPr>
              <a:t>Trời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đất</a:t>
            </a:r>
            <a:r>
              <a:rPr lang="en-US" sz="2000" i="1" dirty="0">
                <a:latin typeface="Times New Roman" panose="02020603050405020304" pitchFamily="18" charset="0"/>
                <a:ea typeface="MS Mincho"/>
                <a:cs typeface="Times New Roman" panose="02020603050405020304" pitchFamily="18" charset="0"/>
              </a:rPr>
              <a:t> Lai </a:t>
            </a:r>
            <a:r>
              <a:rPr lang="en-US" sz="2000" i="1" dirty="0" err="1">
                <a:latin typeface="Times New Roman" panose="02020603050405020304" pitchFamily="18" charset="0"/>
                <a:ea typeface="MS Mincho"/>
                <a:cs typeface="Times New Roman" panose="02020603050405020304" pitchFamily="18" charset="0"/>
              </a:rPr>
              <a:t>Tân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vẫn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thái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bình</a:t>
            </a:r>
            <a:r>
              <a:rPr lang="en-US" sz="2000" i="1"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2000" dirty="0" err="1">
                <a:latin typeface="Times New Roman" panose="02020603050405020304" pitchFamily="18" charset="0"/>
                <a:ea typeface="Times New Roman" panose="02020603050405020304" pitchFamily="18" charset="0"/>
                <a:cs typeface="Calibri" panose="020F0502020204030204" pitchFamily="34" charset="0"/>
              </a:rPr>
              <a:t>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latin typeface="Times New Roman" panose="02020603050405020304" pitchFamily="18" charset="0"/>
                <a:ea typeface="Times New Roman" panose="02020603050405020304" pitchFamily="18" charset="0"/>
                <a:cs typeface=".VnTime"/>
              </a:rPr>
              <a: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ụ</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ỗ</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ố</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bọn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cầm</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quyền</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Thực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hình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thức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trong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đục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khoét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rỗng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tếch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chuẩn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sụp</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grpSp>
        <p:nvGrpSpPr>
          <p:cNvPr id="7" name="Group 6"/>
          <p:cNvGrpSpPr/>
          <p:nvPr/>
        </p:nvGrpSpPr>
        <p:grpSpPr>
          <a:xfrm>
            <a:off x="278674" y="69670"/>
            <a:ext cx="11913326" cy="6884124"/>
            <a:chOff x="113211" y="-91440"/>
            <a:chExt cx="12880139" cy="6884124"/>
          </a:xfrm>
        </p:grpSpPr>
        <p:pic>
          <p:nvPicPr>
            <p:cNvPr id="5" name="Picture 4"/>
            <p:cNvPicPr/>
            <p:nvPr/>
          </p:nvPicPr>
          <p:blipFill>
            <a:blip r:embed="rId2"/>
            <a:stretch>
              <a:fillRect/>
            </a:stretch>
          </p:blipFill>
          <p:spPr>
            <a:xfrm>
              <a:off x="113211" y="1114697"/>
              <a:ext cx="12880139" cy="5677987"/>
            </a:xfrm>
            <a:prstGeom prst="rect">
              <a:avLst/>
            </a:prstGeom>
          </p:spPr>
        </p:pic>
        <p:sp>
          <p:nvSpPr>
            <p:cNvPr id="6" name="Up Ribbon 5"/>
            <p:cNvSpPr/>
            <p:nvPr/>
          </p:nvSpPr>
          <p:spPr>
            <a:xfrm>
              <a:off x="3094065" y="-91440"/>
              <a:ext cx="7396013" cy="120613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PHIẾU</a:t>
              </a:r>
              <a:r>
                <a:rPr lang="en-US" dirty="0"/>
                <a:t> </a:t>
              </a:r>
              <a:r>
                <a:rPr lang="en-US" dirty="0" err="1"/>
                <a:t>HỌC</a:t>
              </a:r>
              <a:r>
                <a:rPr lang="en-US" dirty="0"/>
                <a:t> </a:t>
              </a:r>
              <a:r>
                <a:rPr lang="en-US" dirty="0" err="1"/>
                <a:t>TẬP</a:t>
              </a:r>
              <a:r>
                <a:rPr lang="en-US" dirty="0"/>
                <a:t> </a:t>
              </a:r>
              <a:r>
                <a:rPr lang="en-US" dirty="0" err="1"/>
                <a:t>SỐ</a:t>
              </a:r>
              <a:r>
                <a:rPr lang="en-US" dirty="0"/>
                <a:t> 3</a:t>
              </a:r>
            </a:p>
          </p:txBody>
        </p:sp>
      </p:grpSp>
    </p:spTree>
    <p:extLst>
      <p:ext uri="{BB962C8B-B14F-4D97-AF65-F5344CB8AC3E}">
        <p14:creationId xmlns:p14="http://schemas.microsoft.com/office/powerpoint/2010/main" val="20842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757646"/>
            <a:ext cx="11800114" cy="6100354"/>
          </a:xfrm>
        </p:spPr>
        <p:txBody>
          <a:bodyPr>
            <a:noAutofit/>
          </a:bodyPr>
          <a:lstStyle/>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Khai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mâu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tự</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nhiên</a:t>
            </a:r>
            <a:r>
              <a:rPr lang="en-US" sz="2000" dirty="0">
                <a:latin typeface="Times New Roman" panose="02020603050405020304" pitchFamily="18" charset="0"/>
                <a:ea typeface="MS Mincho"/>
                <a:cs typeface="Times New Roman" panose="02020603050405020304" pitchFamily="18" charset="0"/>
              </a:rPr>
              <a:t>:</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Nghệ</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thuật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&gt;&lt; Y </a:t>
            </a:r>
            <a:r>
              <a:rPr lang="en-US" sz="2000" dirty="0" err="1">
                <a:latin typeface="Times New Roman" panose="02020603050405020304" pitchFamily="18" charset="0"/>
                <a:ea typeface="MS Mincho"/>
                <a:cs typeface="Times New Roman" panose="02020603050405020304" pitchFamily="18" charset="0"/>
              </a:rPr>
              <a:t>cựu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mới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dịch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nghĩa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bỏ</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mất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=&gt;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thối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nát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thành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không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thay</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đổi</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=&gt; </a:t>
            </a:r>
            <a:r>
              <a:rPr lang="en-US" sz="2000" b="1" dirty="0" err="1">
                <a:latin typeface="Times New Roman" panose="02020603050405020304" pitchFamily="18" charset="0"/>
                <a:ea typeface="MS Mincho"/>
                <a:cs typeface="Times New Roman" panose="02020603050405020304" pitchFamily="18" charset="0"/>
              </a:rPr>
              <a:t>Suy</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rộng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ra</a:t>
            </a: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khoét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36099" y="84179"/>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Tree>
    <p:extLst>
      <p:ext uri="{BB962C8B-B14F-4D97-AF65-F5344CB8AC3E}">
        <p14:creationId xmlns:p14="http://schemas.microsoft.com/office/powerpoint/2010/main" val="2905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1.Nghệ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000" dirty="0">
              <a:latin typeface=".VnTime"/>
              <a:ea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cay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a:t>
            </a:r>
            <a:endParaRPr lang="en-US" sz="24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2" name="Cloud Callout 1"/>
          <p:cNvSpPr/>
          <p:nvPr/>
        </p:nvSpPr>
        <p:spPr>
          <a:xfrm>
            <a:off x="4859383" y="1079863"/>
            <a:ext cx="5573486" cy="51119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vi-VN"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Nhắc</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lại</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những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thành</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công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về</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nghệ</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thuật</a:t>
            </a:r>
            <a:r>
              <a:rPr lang="en-US" sz="3200" dirty="0">
                <a:latin typeface="Times New Roman" panose="02020603050405020304" pitchFamily="18" charset="0"/>
                <a:ea typeface="Arial" panose="020B0604020202020204" pitchFamily="34" charset="0"/>
              </a:rPr>
              <a:t> </a:t>
            </a:r>
            <a:r>
              <a:rPr lang="vi-VN" sz="3200" dirty="0">
                <a:latin typeface="Times New Roman" panose="02020603050405020304" pitchFamily="18" charset="0"/>
                <a:ea typeface="Arial" panose="020B0604020202020204" pitchFamily="34" charset="0"/>
              </a:rPr>
              <a:t>của văn bản?</a:t>
            </a:r>
            <a:endParaRPr lang="en-US" sz="2400" dirty="0">
              <a:effectLst/>
              <a:latin typeface="Times New Roman" panose="02020603050405020304" pitchFamily="18" charset="0"/>
              <a:ea typeface="Arial" panose="020B0604020202020204" pitchFamily="34" charset="0"/>
            </a:endParaRPr>
          </a:p>
        </p:txBody>
      </p:sp>
      <p:sp>
        <p:nvSpPr>
          <p:cNvPr id="5" name="Cloud Callout 4"/>
          <p:cNvSpPr/>
          <p:nvPr/>
        </p:nvSpPr>
        <p:spPr>
          <a:xfrm>
            <a:off x="4859383" y="1079863"/>
            <a:ext cx="5573486" cy="49116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en-US" sz="2400" dirty="0" err="1">
                <a:latin typeface="Times New Roman" panose="02020603050405020304" pitchFamily="18" charset="0"/>
                <a:ea typeface="Arial" panose="020B0604020202020204" pitchFamily="34" charset="0"/>
              </a:rPr>
              <a:t>Khái</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quát</a:t>
            </a:r>
            <a:r>
              <a:rPr lang="en-US" sz="2400" dirty="0">
                <a:latin typeface="Times New Roman" panose="02020603050405020304" pitchFamily="18" charset="0"/>
                <a:ea typeface="Arial" panose="020B0604020202020204" pitchFamily="34" charset="0"/>
              </a:rPr>
              <a:t> n</a:t>
            </a:r>
            <a:r>
              <a:rPr lang="vi-VN" sz="2400" dirty="0">
                <a:latin typeface="Times New Roman" panose="02020603050405020304" pitchFamily="18" charset="0"/>
                <a:ea typeface="Arial" panose="020B0604020202020204" pitchFamily="34" charset="0"/>
              </a:rPr>
              <a:t>ội dung chính của văn bản?</a:t>
            </a:r>
            <a:endParaRPr lang="en-US"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2251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ppt_x"/>
                                          </p:val>
                                        </p:tav>
                                      </p:tavLst>
                                    </p:anim>
                                    <p:anim calcmode="lin" valueType="num">
                                      <p:cBhvr additive="base">
                                        <p:cTn id="65" dur="500"/>
                                        <p:tgtEl>
                                          <p:spTgt spid="5"/>
                                        </p:tgtEl>
                                        <p:attrNameLst>
                                          <p:attrName>ppt_y</p:attrName>
                                        </p:attrNameLst>
                                      </p:cBhvr>
                                      <p:tavLst>
                                        <p:tav tm="0">
                                          <p:val>
                                            <p:strVal val="ppt_y"/>
                                          </p:val>
                                        </p:tav>
                                        <p:tav tm="100000">
                                          <p:val>
                                            <p:strVal val="1+ppt_h/2"/>
                                          </p:val>
                                        </p:tav>
                                      </p:tavLst>
                                    </p:anim>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endParaRPr lang="en-US" b="1" dirty="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tố</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giữ</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2" name="Donut 1"/>
          <p:cNvSpPr/>
          <p:nvPr/>
        </p:nvSpPr>
        <p:spPr>
          <a:xfrm>
            <a:off x="269967" y="518160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loud Callout 4"/>
          <p:cNvSpPr/>
          <p:nvPr/>
        </p:nvSpPr>
        <p:spPr>
          <a:xfrm>
            <a:off x="6130833" y="1105989"/>
            <a:ext cx="5259977" cy="355309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Khoanh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611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endParaRPr lang="en-US" b="1" dirty="0">
              <a:latin typeface="Times New Roman" panose="02020603050405020304" pitchFamily="18" charset="0"/>
              <a:ea typeface="Times New Roman" panose="02020603050405020304" pitchFamily="18" charset="0"/>
            </a:endParaRPr>
          </a:p>
          <a:p>
            <a:pPr marL="0" indent="0" algn="just">
              <a:lnSpc>
                <a:spcPct val="130000"/>
              </a:lnSpc>
              <a:buNone/>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Châu</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2" name="Donut 1"/>
          <p:cNvSpPr/>
          <p:nvPr/>
        </p:nvSpPr>
        <p:spPr>
          <a:xfrm>
            <a:off x="391886" y="432816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44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endParaRPr lang="en-US" b="1" dirty="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dục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2" name="Donut 1"/>
          <p:cNvSpPr/>
          <p:nvPr/>
        </p:nvSpPr>
        <p:spPr>
          <a:xfrm>
            <a:off x="69670" y="4075613"/>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41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1" y="1201783"/>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endParaRPr lang="en-US" b="1" dirty="0">
              <a:latin typeface="Times New Roman" panose="02020603050405020304" pitchFamily="18" charset="0"/>
              <a:ea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2" name="Donut 1"/>
          <p:cNvSpPr/>
          <p:nvPr/>
        </p:nvSpPr>
        <p:spPr>
          <a:xfrm>
            <a:off x="182880" y="533579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82882" y="2864818"/>
            <a:ext cx="11800114" cy="3453253"/>
          </a:xfrm>
          <a:prstGeom prst="rect">
            <a:avLst/>
          </a:prstGeom>
        </p:spPr>
        <p:txBody>
          <a:bodyPr wrap="square">
            <a:spAutoFit/>
          </a:bodyPr>
          <a:lstStyle/>
          <a:p>
            <a:pPr algn="just">
              <a:lnSpc>
                <a:spcPct val="130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 Qua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8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đùa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2" name="Donut 1"/>
          <p:cNvSpPr/>
          <p:nvPr/>
        </p:nvSpPr>
        <p:spPr>
          <a:xfrm>
            <a:off x="69669" y="3529150"/>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6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693920"/>
            <a:ext cx="8148457" cy="1217302"/>
          </a:xfrm>
        </p:spPr>
        <p:txBody>
          <a:bodyPr/>
          <a:lstStyle/>
          <a:p>
            <a:r>
              <a:rPr lang="en-US" dirty="0"/>
              <a:t>https://</a:t>
            </a:r>
            <a:r>
              <a:rPr lang="en-US" dirty="0" err="1"/>
              <a:t>www.youtube.com</a:t>
            </a:r>
            <a:r>
              <a:rPr lang="en-US" dirty="0"/>
              <a:t>/</a:t>
            </a:r>
            <a:r>
              <a:rPr lang="en-US" dirty="0" err="1"/>
              <a:t>watch?v</a:t>
            </a:r>
            <a:r>
              <a:rPr lang="en-US" dirty="0"/>
              <a:t>=</a:t>
            </a:r>
            <a:r>
              <a:rPr lang="en-US" dirty="0" err="1"/>
              <a:t>yCKIgW7jGp8&amp;list</a:t>
            </a:r>
            <a:r>
              <a:rPr lang="en-US" dirty="0"/>
              <a:t>=</a:t>
            </a:r>
            <a:r>
              <a:rPr lang="en-US" dirty="0" err="1"/>
              <a:t>PPSV</a:t>
            </a:r>
            <a:endParaRPr lang="en-US" dirty="0"/>
          </a:p>
        </p:txBody>
      </p:sp>
      <p:sp>
        <p:nvSpPr>
          <p:cNvPr id="4" name="Cloud Callout 3"/>
          <p:cNvSpPr/>
          <p:nvPr/>
        </p:nvSpPr>
        <p:spPr>
          <a:xfrm>
            <a:off x="2306183" y="182880"/>
            <a:ext cx="8714514" cy="45110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010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7" y="1201782"/>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pt-BR" b="1" dirty="0">
                <a:solidFill>
                  <a:schemeClr val="accent1"/>
                </a:solidFill>
                <a:latin typeface="Times New Roman" panose="02020603050405020304" pitchFamily="18" charset="0"/>
                <a:ea typeface="Times New Roman" panose="02020603050405020304" pitchFamily="18" charset="0"/>
              </a:rPr>
              <a:t>V. </a:t>
            </a:r>
            <a:r>
              <a:rPr lang="pt-BR" b="1" dirty="0">
                <a:latin typeface="Times New Roman" panose="02020603050405020304" pitchFamily="18" charset="0"/>
                <a:ea typeface="Times New Roman" panose="02020603050405020304" pitchFamily="18" charset="0"/>
              </a:rPr>
              <a:t>VẬN DỤNG</a:t>
            </a:r>
            <a:endParaRPr lang="en-US" b="1" dirty="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5" name="Cloud Callout 4"/>
          <p:cNvSpPr/>
          <p:nvPr/>
        </p:nvSpPr>
        <p:spPr>
          <a:xfrm>
            <a:off x="3265714" y="1436914"/>
            <a:ext cx="7367452" cy="39449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tabLst>
                <a:tab pos="1386840" algn="l"/>
              </a:tabLst>
            </a:pPr>
            <a:r>
              <a:rPr lang="en-US" b="1">
                <a:latin typeface="Times New Roman" panose="02020603050405020304" pitchFamily="18" charset="0"/>
                <a:ea typeface="MS Mincho"/>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Có nhiều hiện tượng tiêu cực xuất hiện trong bài thơ “Lai Tân” vẫn còn tồn tại trong xã hội hiện nay. Em hãy viết một đọan văn (khoảng 200 chữ) trình bày suy nghĩ của em về một hiện tượng mà em quan tâm.</a:t>
            </a:r>
            <a:endParaRPr lang="en-US" sz="160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2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hật ký trong tù - Bác Hồ #Shorts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3840" y="0"/>
            <a:ext cx="11948160" cy="6858000"/>
          </a:xfrm>
        </p:spPr>
      </p:pic>
    </p:spTree>
    <p:extLst>
      <p:ext uri="{BB962C8B-B14F-4D97-AF65-F5344CB8AC3E}">
        <p14:creationId xmlns:p14="http://schemas.microsoft.com/office/powerpoint/2010/main" val="1862774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5" name="AutoShape 4" descr="https://i.ytimg.com/vi/yCKIgW7jGp8/hq2.jpg?sqp=-oaymwE2CNACELwBSFXyq4qpAygIARUAAIhCGABwAcABBvABAfgBjAKAAuADigIMCAAQARhlIGUoWjAP&amp;rs=AOn4CLC2J1Ad8oYyBIbXRiPzKdGECjd9UA"/>
          <p:cNvSpPr>
            <a:spLocks noGrp="1" noChangeAspect="1" noChangeArrowheads="1"/>
          </p:cNvSpPr>
          <p:nvPr>
            <p:ph idx="1"/>
          </p:nvPr>
        </p:nvSpPr>
        <p:spPr bwMode="auto">
          <a:xfrm>
            <a:off x="922338" y="1271588"/>
            <a:ext cx="10582275" cy="5268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b="1" dirty="0">
                <a:latin typeface="Times New Roman" panose="02020603050405020304" pitchFamily="18" charset="0"/>
                <a:ea typeface="Times New Roman" panose="02020603050405020304" pitchFamily="18" charset="0"/>
              </a:rPr>
              <a:t>I. </a:t>
            </a:r>
            <a:r>
              <a:rPr lang="en-US" b="1" dirty="0" err="1">
                <a:latin typeface="Times New Roman" panose="02020603050405020304" pitchFamily="18" charset="0"/>
                <a:ea typeface="Times New Roman" panose="02020603050405020304" pitchFamily="18" charset="0"/>
              </a:rPr>
              <a:t>TÌM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rPr>
              <a:t> CHUNG </a:t>
            </a:r>
          </a:p>
          <a:p>
            <a:pPr>
              <a:buAutoNum type="arabicPeriod"/>
            </a:pPr>
            <a:r>
              <a:rPr lang="en-US" b="1" dirty="0" err="1">
                <a:latin typeface="Times New Roman" panose="02020603050405020304" pitchFamily="18" charset="0"/>
                <a:ea typeface="Times New Roman" panose="02020603050405020304" pitchFamily="18" charset="0"/>
              </a:rPr>
              <a:t>Đọc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chú</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thích</a:t>
            </a:r>
            <a:endParaRPr lang="en-US" b="1" dirty="0">
              <a:latin typeface="Times New Roman" panose="02020603050405020304" pitchFamily="18" charset="0"/>
              <a:ea typeface="Times New Roman" panose="02020603050405020304" pitchFamily="18" charset="0"/>
            </a:endParaRPr>
          </a:p>
          <a:p>
            <a:pPr>
              <a:buAutoNum type="arabicPeriod"/>
            </a:pP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giả</a:t>
            </a:r>
            <a:endParaRPr lang="en-US" b="1" dirty="0">
              <a:latin typeface="Times New Roman" panose="02020603050405020304" pitchFamily="18" charset="0"/>
              <a:ea typeface="Times New Roman" panose="02020603050405020304" pitchFamily="18" charset="0"/>
            </a:endParaRPr>
          </a:p>
          <a:p>
            <a:pPr algn="just">
              <a:lnSpc>
                <a:spcPct val="130000"/>
              </a:lnSpc>
              <a:buFontTx/>
              <a:buChar char="-"/>
            </a:pPr>
            <a:r>
              <a:rPr lang="en-US"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dirty="0">
                <a:latin typeface="Times New Roman" panose="02020603050405020304" pitchFamily="18" charset="0"/>
                <a:ea typeface="Times New Roman" panose="02020603050405020304" pitchFamily="18" charset="0"/>
                <a:cs typeface="Times New Roman" panose="02020603050405020304" pitchFamily="18" charset="0"/>
              </a:rPr>
              <a:t> Minh (19.5.1890 - 2.9.1969)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lãnh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30000"/>
              </a:lnSpc>
              <a:buNone/>
            </a:pP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1600" dirty="0">
              <a:latin typeface=".VnTime"/>
              <a:ea typeface="Times New Roman" panose="02020603050405020304" pitchFamily="18" charset="0"/>
              <a:cs typeface="Times New Roman" panose="02020603050405020304" pitchFamily="18" charset="0"/>
            </a:endParaRPr>
          </a:p>
          <a:p>
            <a:pPr algn="just">
              <a:lnSpc>
                <a:spcPct val="130000"/>
              </a:lnSpc>
              <a:buFontTx/>
              <a:buChar char="-"/>
            </a:pPr>
            <a:r>
              <a:rPr lang="en-US"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dirty="0">
                <a:latin typeface="Times New Roman" panose="02020603050405020304" pitchFamily="18" charset="0"/>
                <a:ea typeface="Times New Roman" panose="02020603050405020304" pitchFamily="18" charset="0"/>
                <a:cs typeface="Times New Roman" panose="02020603050405020304" pitchFamily="18" charset="0"/>
              </a:rPr>
              <a:t> Minh </a:t>
            </a:r>
          </a:p>
          <a:p>
            <a:pPr marL="0" indent="0" algn="just">
              <a:lnSpc>
                <a:spcPct val="130000"/>
              </a:lnSpc>
              <a:buNone/>
            </a:pPr>
            <a:r>
              <a:rPr lang="en-US"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30000"/>
              </a:lnSpc>
              <a:buNone/>
            </a:pP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VnTime"/>
              <a:ea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ea typeface="Times New Roman" panose="02020603050405020304" pitchFamily="18" charset="0"/>
              </a:rPr>
              <a:t>3.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phẩm</a:t>
            </a:r>
            <a:endParaRPr lang="en-US" b="1" dirty="0">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33108" y="1590220"/>
            <a:ext cx="3574824" cy="3225620"/>
          </a:xfrm>
          <a:prstGeom prst="rect">
            <a:avLst/>
          </a:prstGeom>
        </p:spPr>
      </p:pic>
    </p:spTree>
    <p:extLst>
      <p:ext uri="{BB962C8B-B14F-4D97-AF65-F5344CB8AC3E}">
        <p14:creationId xmlns:p14="http://schemas.microsoft.com/office/powerpoint/2010/main" val="3338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1000"/>
                                        <p:tgtEl>
                                          <p:spTgt spid="5">
                                            <p:txEl>
                                              <p:pRg st="5" end="5"/>
                                            </p:txEl>
                                          </p:spTgt>
                                        </p:tgtEl>
                                      </p:cBhvr>
                                    </p:animEffect>
                                    <p:anim calcmode="lin" valueType="num">
                                      <p:cBhvr>
                                        <p:cTn id="4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1000"/>
                                        <p:tgtEl>
                                          <p:spTgt spid="5">
                                            <p:txEl>
                                              <p:pRg st="6" end="6"/>
                                            </p:txEl>
                                          </p:spTgt>
                                        </p:tgtEl>
                                      </p:cBhvr>
                                    </p:animEffect>
                                    <p:anim calcmode="lin" valueType="num">
                                      <p:cBhvr>
                                        <p:cTn id="5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1000"/>
                                        <p:tgtEl>
                                          <p:spTgt spid="5">
                                            <p:txEl>
                                              <p:pRg st="8" end="8"/>
                                            </p:txEl>
                                          </p:spTgt>
                                        </p:tgtEl>
                                      </p:cBhvr>
                                    </p:animEffect>
                                    <p:anim calcmode="lin" valueType="num">
                                      <p:cBhvr>
                                        <p:cTn id="6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210" y="1351727"/>
            <a:ext cx="10198326" cy="4631062"/>
          </a:xfrm>
        </p:spPr>
        <p:txBody>
          <a:bodyPr>
            <a:normAutofit/>
          </a:bodyPr>
          <a:lstStyle/>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phẩm</a:t>
            </a:r>
            <a:endParaRPr lang="en-US" b="1" dirty="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
        <p:nvSpPr>
          <p:cNvPr id="5" name="Bevel 4"/>
          <p:cNvSpPr/>
          <p:nvPr/>
        </p:nvSpPr>
        <p:spPr>
          <a:xfrm>
            <a:off x="1244210" y="60961"/>
            <a:ext cx="10590739" cy="67970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090057" y="661852"/>
            <a:ext cx="8917577" cy="5617028"/>
          </a:xfrm>
          <a:prstGeom prst="rect">
            <a:avLst/>
          </a:prstGeom>
        </p:spPr>
      </p:pic>
    </p:spTree>
    <p:extLst>
      <p:ext uri="{BB962C8B-B14F-4D97-AF65-F5344CB8AC3E}">
        <p14:creationId xmlns:p14="http://schemas.microsoft.com/office/powerpoint/2010/main" val="407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6" y="1280160"/>
            <a:ext cx="10198326" cy="4631062"/>
          </a:xfrm>
        </p:spPr>
        <p:txBody>
          <a:bodyPr>
            <a:normAutofit/>
          </a:bodyPr>
          <a:lstStyle/>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xứ</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96,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Chí Minh</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HCM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Tree>
    <p:extLst>
      <p:ext uri="{BB962C8B-B14F-4D97-AF65-F5344CB8AC3E}">
        <p14:creationId xmlns:p14="http://schemas.microsoft.com/office/powerpoint/2010/main" val="6732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 4,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 3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 </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 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2,4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4/3</a:t>
            </a:r>
          </a:p>
          <a:p>
            <a:pPr marL="0" lvl="0" indent="0" algn="just">
              <a:lnSpc>
                <a:spcPct val="130000"/>
              </a:lnSpc>
              <a:buClr>
                <a:srgbClr val="A53010"/>
              </a:buClr>
              <a:buNone/>
            </a:pPr>
            <a:endParaRPr lang="en-US"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Tree>
    <p:extLst>
      <p:ext uri="{BB962C8B-B14F-4D97-AF65-F5344CB8AC3E}">
        <p14:creationId xmlns:p14="http://schemas.microsoft.com/office/powerpoint/2010/main" val="11258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4: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hai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chữ</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“y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rPr>
              <a:t>cựu</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như</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xưa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a:t>
            </a:r>
            <a:endParaRPr lang="en-US" sz="2400" dirty="0">
              <a:solidFill>
                <a:prstClr val="black">
                  <a:lumMod val="75000"/>
                  <a:lumOff val="25000"/>
                </a:prstClr>
              </a:solidFill>
            </a:endParaRPr>
          </a:p>
          <a:p>
            <a:pPr marL="0" lvl="0" indent="0" algn="just">
              <a:lnSpc>
                <a:spcPct val="130000"/>
              </a:lnSpc>
              <a:buClr>
                <a:srgbClr val="A53010"/>
              </a:buClr>
              <a:buNone/>
            </a:pPr>
            <a:endParaRPr lang="en-US"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spTree>
    <p:extLst>
      <p:ext uri="{BB962C8B-B14F-4D97-AF65-F5344CB8AC3E}">
        <p14:creationId xmlns:p14="http://schemas.microsoft.com/office/powerpoint/2010/main" val="386981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buClr>
                <a:srgbClr val="A53010"/>
              </a:buClr>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dirty="0">
              <a:latin typeface=".VnTime"/>
              <a:ea typeface="Times New Roman" panose="02020603050405020304" pitchFamily="18" charset="0"/>
              <a:cs typeface="Times New Roman" panose="02020603050405020304" pitchFamily="18" charset="0"/>
            </a:endParaRPr>
          </a:p>
          <a:p>
            <a:pPr marL="0" lvl="0" indent="0">
              <a:buClr>
                <a:srgbClr val="A53010"/>
              </a:buClr>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LAI </a:t>
            </a:r>
            <a:r>
              <a:rPr lang="en-US" sz="2700" b="1" dirty="0" err="1">
                <a:solidFill>
                  <a:srgbClr val="FF0000"/>
                </a:solidFill>
                <a:latin typeface="Times New Roman" panose="02020603050405020304" pitchFamily="18" charset="0"/>
                <a:cs typeface="Times New Roman" panose="02020603050405020304" pitchFamily="18" charset="0"/>
              </a:rPr>
              <a:t>TÂN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Minh -</a:t>
            </a:r>
          </a:p>
        </p:txBody>
      </p:sp>
      <p:pic>
        <p:nvPicPr>
          <p:cNvPr id="5" name="Picture 4"/>
          <p:cNvPicPr/>
          <p:nvPr/>
        </p:nvPicPr>
        <p:blipFill>
          <a:blip r:embed="rId2"/>
          <a:stretch>
            <a:fillRect/>
          </a:stretch>
        </p:blipFill>
        <p:spPr>
          <a:xfrm>
            <a:off x="229956" y="63045"/>
            <a:ext cx="11866250" cy="6794955"/>
          </a:xfrm>
          <a:prstGeom prst="rect">
            <a:avLst/>
          </a:prstGeom>
        </p:spPr>
      </p:pic>
    </p:spTree>
    <p:extLst>
      <p:ext uri="{BB962C8B-B14F-4D97-AF65-F5344CB8AC3E}">
        <p14:creationId xmlns:p14="http://schemas.microsoft.com/office/powerpoint/2010/main" val="9581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136</TotalTime>
  <Words>2076</Words>
  <Application>Microsoft Office PowerPoint</Application>
  <PresentationFormat>Widescreen</PresentationFormat>
  <Paragraphs>144</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.VnTime</vt:lpstr>
      <vt:lpstr>Arial</vt:lpstr>
      <vt:lpstr>Century Gothic</vt:lpstr>
      <vt:lpstr>Times New Roman</vt:lpstr>
      <vt:lpstr>Wingdings 3</vt:lpstr>
      <vt:lpstr>Wisp</vt:lpstr>
      <vt:lpstr>Bài 4: TIẾNG CƯỜI TRÀO PHÚNG TRONG THƠ Văn bản 2:         LAI TÂN             (Hồ Chí Minh)</vt:lpstr>
      <vt:lpstr>PowerPoint Presentation</vt:lpstr>
      <vt:lpstr>PowerPoint Presentation</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TIẾNG CƯỜI TRÀO PHÚNG TRONG THƠ Văn bản 2:         LAI TÂN             (Hồ Chí Minh)</dc:title>
  <dc:creator>ADMIN</dc:creator>
  <cp:lastModifiedBy>admin</cp:lastModifiedBy>
  <cp:revision>15</cp:revision>
  <dcterms:created xsi:type="dcterms:W3CDTF">2023-07-20T13:53:05Z</dcterms:created>
  <dcterms:modified xsi:type="dcterms:W3CDTF">2024-12-13T01:20:43Z</dcterms:modified>
</cp:coreProperties>
</file>