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093" r:id="rId14"/>
    <p:sldMasterId id="2147484106" r:id="rId15"/>
    <p:sldMasterId id="2147484131" r:id="rId16"/>
    <p:sldMasterId id="2147484144" r:id="rId17"/>
    <p:sldMasterId id="2147484157" r:id="rId18"/>
    <p:sldMasterId id="2147484170" r:id="rId19"/>
  </p:sldMasterIdLst>
  <p:notesMasterIdLst>
    <p:notesMasterId r:id="rId56"/>
  </p:notesMasterIdLst>
  <p:sldIdLst>
    <p:sldId id="1178" r:id="rId20"/>
    <p:sldId id="1271" r:id="rId21"/>
    <p:sldId id="1010" r:id="rId22"/>
    <p:sldId id="1272" r:id="rId23"/>
    <p:sldId id="1273" r:id="rId24"/>
    <p:sldId id="1093" r:id="rId25"/>
    <p:sldId id="1226" r:id="rId26"/>
    <p:sldId id="1242" r:id="rId27"/>
    <p:sldId id="1038" r:id="rId28"/>
    <p:sldId id="1243" r:id="rId29"/>
    <p:sldId id="1244" r:id="rId30"/>
    <p:sldId id="1245" r:id="rId31"/>
    <p:sldId id="1246" r:id="rId32"/>
    <p:sldId id="1247" r:id="rId33"/>
    <p:sldId id="1248" r:id="rId34"/>
    <p:sldId id="1249" r:id="rId35"/>
    <p:sldId id="1250" r:id="rId36"/>
    <p:sldId id="1251" r:id="rId37"/>
    <p:sldId id="1252" r:id="rId38"/>
    <p:sldId id="1253" r:id="rId39"/>
    <p:sldId id="1254" r:id="rId40"/>
    <p:sldId id="1255" r:id="rId41"/>
    <p:sldId id="1257" r:id="rId42"/>
    <p:sldId id="1258" r:id="rId43"/>
    <p:sldId id="1259" r:id="rId44"/>
    <p:sldId id="1260" r:id="rId45"/>
    <p:sldId id="1261" r:id="rId46"/>
    <p:sldId id="1262" r:id="rId47"/>
    <p:sldId id="1263" r:id="rId48"/>
    <p:sldId id="1264" r:id="rId49"/>
    <p:sldId id="1265" r:id="rId50"/>
    <p:sldId id="1266" r:id="rId51"/>
    <p:sldId id="1267" r:id="rId52"/>
    <p:sldId id="1268" r:id="rId53"/>
    <p:sldId id="1269" r:id="rId54"/>
    <p:sldId id="127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5E7"/>
    <a:srgbClr val="FFFFFF"/>
    <a:srgbClr val="CAE8AA"/>
    <a:srgbClr val="603BC9"/>
    <a:srgbClr val="AA96E2"/>
    <a:srgbClr val="E69654"/>
    <a:srgbClr val="E2863A"/>
    <a:srgbClr val="FFEFBD"/>
    <a:srgbClr val="DD8E19"/>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7" d="100"/>
          <a:sy n="67" d="100"/>
        </p:scale>
        <p:origin x="48" y="8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14967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5340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9790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5328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1284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32313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83362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17602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84475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143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4468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854738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97895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4910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5231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extLst>
      <p:ext uri="{BB962C8B-B14F-4D97-AF65-F5344CB8AC3E}">
        <p14:creationId xmlns:p14="http://schemas.microsoft.com/office/powerpoint/2010/main" val="167912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28015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3292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6788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3581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2617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4213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142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87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171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6789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76087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18844531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62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167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2380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7974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437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909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7960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7756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0864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61545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376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39388560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4748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45730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9650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7610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2277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085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242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145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92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11/28/2023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94964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38210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37507686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6290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1459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581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9813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50950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646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100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9489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2535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23631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9768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6344096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109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9988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31478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76243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00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11/28/2023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5052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4858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0499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7970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19544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3588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3924012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62995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01343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550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949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2023/11/28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42307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535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130227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87650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68744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738579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686343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279584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76832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11/28/2023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513859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07664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63466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7095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11/28/2023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11/28/2023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11/28/2023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11/28/2023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2023/11/28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4.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2.jpe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5.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2.jpe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6.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12.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7.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12.jpe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12.jpe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154329620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745431705"/>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2992396027"/>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307578142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2023/11/28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4271680293"/>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28/11/2023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134120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4.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4.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3.gif"/><Relationship Id="rId3" Type="http://schemas.openxmlformats.org/officeDocument/2006/relationships/slideLayout" Target="../slideLayouts/slideLayout164.xml"/><Relationship Id="rId21" Type="http://schemas.openxmlformats.org/officeDocument/2006/relationships/image" Target="../media/image59.png"/><Relationship Id="rId34" Type="http://schemas.openxmlformats.org/officeDocument/2006/relationships/slide" Target="slide35.xml"/><Relationship Id="rId7" Type="http://schemas.openxmlformats.org/officeDocument/2006/relationships/image" Target="../media/image45.png"/><Relationship Id="rId12" Type="http://schemas.openxmlformats.org/officeDocument/2006/relationships/image" Target="../media/image50.gif"/><Relationship Id="rId17" Type="http://schemas.openxmlformats.org/officeDocument/2006/relationships/image" Target="../media/image55.png"/><Relationship Id="rId25" Type="http://schemas.openxmlformats.org/officeDocument/2006/relationships/slide" Target="slide27.xml"/><Relationship Id="rId33" Type="http://schemas.openxmlformats.org/officeDocument/2006/relationships/slide" Target="slide34.xml"/><Relationship Id="rId2" Type="http://schemas.openxmlformats.org/officeDocument/2006/relationships/audio" Target="../media/media1.wav"/><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slide" Target="slide30.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49.png"/><Relationship Id="rId24" Type="http://schemas.openxmlformats.org/officeDocument/2006/relationships/image" Target="../media/image62.gif"/><Relationship Id="rId32" Type="http://schemas.openxmlformats.org/officeDocument/2006/relationships/slide" Target="slide33.xml"/><Relationship Id="rId5" Type="http://schemas.openxmlformats.org/officeDocument/2006/relationships/audio" Target="../media/audio2.wav"/><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slide" Target="slide29.xml"/><Relationship Id="rId36" Type="http://schemas.openxmlformats.org/officeDocument/2006/relationships/image" Target="../media/image64.png"/><Relationship Id="rId10" Type="http://schemas.openxmlformats.org/officeDocument/2006/relationships/image" Target="../media/image48.gif"/><Relationship Id="rId19" Type="http://schemas.openxmlformats.org/officeDocument/2006/relationships/image" Target="../media/image57.png"/><Relationship Id="rId31" Type="http://schemas.openxmlformats.org/officeDocument/2006/relationships/slide" Target="slide32.xml"/><Relationship Id="rId4" Type="http://schemas.openxmlformats.org/officeDocument/2006/relationships/audio" Target="../media/audio1.wav"/><Relationship Id="rId9" Type="http://schemas.openxmlformats.org/officeDocument/2006/relationships/image" Target="../media/image47.png"/><Relationship Id="rId14" Type="http://schemas.openxmlformats.org/officeDocument/2006/relationships/image" Target="../media/image52.gif"/><Relationship Id="rId22" Type="http://schemas.openxmlformats.org/officeDocument/2006/relationships/image" Target="../media/image60.png"/><Relationship Id="rId27" Type="http://schemas.openxmlformats.org/officeDocument/2006/relationships/slide" Target="slide28.xml"/><Relationship Id="rId30" Type="http://schemas.openxmlformats.org/officeDocument/2006/relationships/slide" Target="slide31.xml"/><Relationship Id="rId35" Type="http://schemas.openxmlformats.org/officeDocument/2006/relationships/slide" Target="slide36.xml"/><Relationship Id="rId8" Type="http://schemas.openxmlformats.org/officeDocument/2006/relationships/image" Target="../media/image46.gif"/></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65.png"/><Relationship Id="rId4" Type="http://schemas.openxmlformats.org/officeDocument/2006/relationships/slide" Target="slide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2858PICdbgea5Gz679dY_PIC2018.png"/>
          <p:cNvPicPr>
            <a:picLocks noChangeAspect="1"/>
          </p:cNvPicPr>
          <p:nvPr/>
        </p:nvPicPr>
        <p:blipFill>
          <a:blip r:embed="rId2" cstate="print"/>
          <a:stretch>
            <a:fillRect/>
          </a:stretch>
        </p:blipFill>
        <p:spPr>
          <a:xfrm flipH="1">
            <a:off x="-499790" y="886691"/>
            <a:ext cx="4683863" cy="5971309"/>
          </a:xfrm>
          <a:prstGeom prst="rect">
            <a:avLst/>
          </a:prstGeom>
        </p:spPr>
      </p:pic>
      <p:pic>
        <p:nvPicPr>
          <p:cNvPr id="7" name="Picture 6"/>
          <p:cNvPicPr>
            <a:picLocks noChangeAspect="1"/>
          </p:cNvPicPr>
          <p:nvPr/>
        </p:nvPicPr>
        <p:blipFill>
          <a:blip r:embed="rId3"/>
          <a:stretch>
            <a:fillRect/>
          </a:stretch>
        </p:blipFill>
        <p:spPr>
          <a:xfrm>
            <a:off x="5527963" y="3297382"/>
            <a:ext cx="6276109" cy="3279773"/>
          </a:xfrm>
          <a:prstGeom prst="rect">
            <a:avLst/>
          </a:prstGeom>
        </p:spPr>
      </p:pic>
      <p:pic>
        <p:nvPicPr>
          <p:cNvPr id="8" name="Picture 7"/>
          <p:cNvPicPr>
            <a:picLocks noChangeAspect="1"/>
          </p:cNvPicPr>
          <p:nvPr/>
        </p:nvPicPr>
        <p:blipFill>
          <a:blip r:embed="rId4"/>
          <a:stretch>
            <a:fillRect/>
          </a:stretch>
        </p:blipFill>
        <p:spPr>
          <a:xfrm>
            <a:off x="3270391" y="3462357"/>
            <a:ext cx="2603218" cy="3450635"/>
          </a:xfrm>
          <a:prstGeom prst="rect">
            <a:avLst/>
          </a:prstGeom>
        </p:spPr>
      </p:pic>
      <p:pic>
        <p:nvPicPr>
          <p:cNvPr id="9" name="Picture 8"/>
          <p:cNvPicPr>
            <a:picLocks noChangeAspect="1"/>
          </p:cNvPicPr>
          <p:nvPr/>
        </p:nvPicPr>
        <p:blipFill>
          <a:blip r:embed="rId5"/>
          <a:stretch>
            <a:fillRect/>
          </a:stretch>
        </p:blipFill>
        <p:spPr>
          <a:xfrm>
            <a:off x="2813189" y="323469"/>
            <a:ext cx="8179271" cy="2737746"/>
          </a:xfrm>
          <a:prstGeom prst="rect">
            <a:avLst/>
          </a:prstGeom>
        </p:spPr>
      </p:pic>
    </p:spTree>
    <p:extLst>
      <p:ext uri="{BB962C8B-B14F-4D97-AF65-F5344CB8AC3E}">
        <p14:creationId xmlns:p14="http://schemas.microsoft.com/office/powerpoint/2010/main" val="376647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7637556" y="0"/>
            <a:ext cx="6354670" cy="685800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144273040"/>
              </p:ext>
            </p:extLst>
          </p:nvPr>
        </p:nvGraphicFramePr>
        <p:xfrm>
          <a:off x="276638" y="170874"/>
          <a:ext cx="11629205" cy="6458526"/>
        </p:xfrm>
        <a:graphic>
          <a:graphicData uri="http://schemas.openxmlformats.org/drawingml/2006/table">
            <a:tbl>
              <a:tblPr firstRow="1" bandRow="1">
                <a:tableStyleId>{5940675A-B579-460E-94D1-54222C63F5DA}</a:tableStyleId>
              </a:tblPr>
              <a:tblGrid>
                <a:gridCol w="3966750"/>
                <a:gridCol w="2157412"/>
                <a:gridCol w="1871663"/>
                <a:gridCol w="3633380"/>
              </a:tblGrid>
              <a:tr h="923397">
                <a:tc>
                  <a:txBody>
                    <a:bodyPr/>
                    <a:lstStyle/>
                    <a:p>
                      <a:pPr algn="ctr"/>
                      <a:r>
                        <a:rPr lang="en-US" sz="2800" b="1" dirty="0" smtClean="0">
                          <a:latin typeface="Times New Roman" panose="02020603050405020304" pitchFamily="18" charset="0"/>
                          <a:cs typeface="Times New Roman" panose="02020603050405020304" pitchFamily="18" charset="0"/>
                        </a:rPr>
                        <a:t>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ảnh</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Phẩm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Tình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cảm</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của</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tác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r>
              <a:tr h="1170246">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Họ</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hàng</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nhà</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tre</a:t>
                      </a:r>
                      <a:r>
                        <a:rPr lang="en-US" sz="2800" baseline="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rowSpan="3">
                  <a:txBody>
                    <a:bodyPr/>
                    <a:lstStyle/>
                    <a:p>
                      <a:endParaRPr lang="en-US" dirty="0"/>
                    </a:p>
                  </a:txBody>
                  <a:tcPr/>
                </a:tc>
                <a:tc rowSpan="3">
                  <a:txBody>
                    <a:bodyPr/>
                    <a:lstStyle/>
                    <a:p>
                      <a:endParaRPr lang="en-US" dirty="0"/>
                    </a:p>
                  </a:txBody>
                  <a:tcPr/>
                </a:tc>
              </a:tr>
              <a:tr h="1928813">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Tính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chất</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đặc</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điểm</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dirty="0"/>
                    </a:p>
                  </a:txBody>
                  <a:tcPr/>
                </a:tc>
                <a:tc vMerge="1">
                  <a:txBody>
                    <a:bodyPr/>
                    <a:lstStyle/>
                    <a:p>
                      <a:endParaRPr lang="en-US" dirty="0"/>
                    </a:p>
                  </a:txBody>
                  <a:tcPr/>
                </a:tc>
              </a:tr>
              <a:tr h="2414587">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dáng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a:p>
                  </a:txBody>
                  <a:tcPr/>
                </a:tc>
                <a:tc vMerge="1">
                  <a:txBody>
                    <a:bodyPr/>
                    <a:lstStyle/>
                    <a:p>
                      <a:endParaRPr lang="en-US"/>
                    </a:p>
                  </a:txBody>
                  <a:tcPr/>
                </a:tc>
              </a:tr>
            </a:tbl>
          </a:graphicData>
        </a:graphic>
      </p:graphicFrame>
      <p:sp>
        <p:nvSpPr>
          <p:cNvPr id="14" name="Rectangle 13"/>
          <p:cNvSpPr/>
          <p:nvPr/>
        </p:nvSpPr>
        <p:spPr>
          <a:xfrm>
            <a:off x="257175" y="1613118"/>
            <a:ext cx="3014663" cy="523220"/>
          </a:xfrm>
          <a:prstGeom prst="rect">
            <a:avLst/>
          </a:prstGeom>
        </p:spPr>
        <p:txBody>
          <a:bodyPr wrap="square">
            <a:spAutoFit/>
          </a:bodyPr>
          <a:lstStyle/>
          <a:p>
            <a:pPr algn="just"/>
            <a:r>
              <a:rPr lang="en-US" sz="2800" i="1" dirty="0" err="1" smtClean="0">
                <a:latin typeface="Times New Roman" panose="02020603050405020304" pitchFamily="18" charset="0"/>
                <a:cs typeface="Times New Roman" panose="02020603050405020304" pitchFamily="18" charset="0"/>
              </a:rPr>
              <a:t>Nứa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trúc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vầu</a:t>
            </a:r>
            <a:endParaRPr lang="en-US" sz="2800" i="1" dirty="0">
              <a:latin typeface="Times New Roman" panose="02020603050405020304" pitchFamily="18" charset="0"/>
              <a:cs typeface="Times New Roman" panose="02020603050405020304" pitchFamily="18" charset="0"/>
            </a:endParaRPr>
          </a:p>
        </p:txBody>
      </p:sp>
      <p:sp>
        <p:nvSpPr>
          <p:cNvPr id="15" name="Rectangle 14"/>
          <p:cNvSpPr/>
          <p:nvPr/>
        </p:nvSpPr>
        <p:spPr>
          <a:xfrm>
            <a:off x="257175" y="2751921"/>
            <a:ext cx="3843338" cy="1384995"/>
          </a:xfrm>
          <a:prstGeom prst="rect">
            <a:avLst/>
          </a:prstGeom>
        </p:spPr>
        <p:txBody>
          <a:bodyPr wrap="square">
            <a:spAutoFit/>
          </a:bodyPr>
          <a:lstStyle/>
          <a:p>
            <a:pPr algn="just"/>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đâu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p>
          <a:p>
            <a:pPr algn="just"/>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đâu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p>
          <a:p>
            <a:pPr algn="just"/>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đâu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xanh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tốt</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25" name="Rectangle 24"/>
          <p:cNvSpPr/>
          <p:nvPr/>
        </p:nvSpPr>
        <p:spPr>
          <a:xfrm>
            <a:off x="257175" y="4752499"/>
            <a:ext cx="3843338" cy="1815882"/>
          </a:xfrm>
          <a:prstGeom prst="rect">
            <a:avLst/>
          </a:prstGeom>
        </p:spPr>
        <p:txBody>
          <a:bodyPr wrap="square">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t>
            </a:r>
            <a:r>
              <a:rPr lang="en-US" sz="2800" i="1" dirty="0" err="1" smtClean="0">
                <a:latin typeface="Times New Roman" panose="02020603050405020304" pitchFamily="18" charset="0"/>
                <a:cs typeface="Times New Roman" panose="02020603050405020304" pitchFamily="18" charset="0"/>
              </a:rPr>
              <a:t>ọc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thẳng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dẻo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chắc</a:t>
            </a:r>
            <a:r>
              <a:rPr lang="en-US" sz="2800" i="1" dirty="0" smtClean="0">
                <a:latin typeface="Times New Roman" panose="02020603050405020304" pitchFamily="18" charset="0"/>
                <a:cs typeface="Times New Roman" panose="02020603050405020304" pitchFamily="18" charset="0"/>
              </a:rPr>
              <a:t>…</a:t>
            </a:r>
          </a:p>
          <a:p>
            <a:pPr algn="just"/>
            <a:r>
              <a:rPr lang="en-US" sz="2800" i="1" dirty="0" smtClean="0">
                <a:latin typeface="Times New Roman" panose="02020603050405020304" pitchFamily="18" charset="0"/>
                <a:cs typeface="Times New Roman" panose="02020603050405020304" pitchFamily="18" charset="0"/>
              </a:rPr>
              <a:t>- Tre </a:t>
            </a:r>
            <a:r>
              <a:rPr lang="en-US" sz="2800" i="1" dirty="0" err="1" smtClean="0">
                <a:latin typeface="Times New Roman" panose="02020603050405020304" pitchFamily="18" charset="0"/>
                <a:cs typeface="Times New Roman" panose="02020603050405020304" pitchFamily="18" charset="0"/>
              </a:rPr>
              <a:t>vươn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màu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tươi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nhũn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nhặn</a:t>
            </a:r>
            <a:endParaRPr lang="en-US" sz="2800" i="1" dirty="0">
              <a:latin typeface="Times New Roman" panose="02020603050405020304" pitchFamily="18" charset="0"/>
              <a:cs typeface="Times New Roman" panose="02020603050405020304" pitchFamily="18" charset="0"/>
            </a:endParaRPr>
          </a:p>
        </p:txBody>
      </p:sp>
      <p:sp>
        <p:nvSpPr>
          <p:cNvPr id="26" name="Rectangle 25"/>
          <p:cNvSpPr/>
          <p:nvPr/>
        </p:nvSpPr>
        <p:spPr>
          <a:xfrm>
            <a:off x="4290262" y="2751921"/>
            <a:ext cx="2043112" cy="954107"/>
          </a:xfrm>
          <a:prstGeom prst="rect">
            <a:avLst/>
          </a:prstGeom>
        </p:spPr>
        <p:txBody>
          <a:bodyPr wrap="square">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liệt</a:t>
            </a:r>
            <a:endParaRPr lang="en-US" sz="2800" i="1" dirty="0">
              <a:latin typeface="Times New Roman" panose="02020603050405020304" pitchFamily="18" charset="0"/>
              <a:cs typeface="Times New Roman" panose="02020603050405020304" pitchFamily="18" charset="0"/>
            </a:endParaRPr>
          </a:p>
        </p:txBody>
      </p:sp>
      <p:sp>
        <p:nvSpPr>
          <p:cNvPr id="27" name="Rectangle 26"/>
          <p:cNvSpPr/>
          <p:nvPr/>
        </p:nvSpPr>
        <p:spPr>
          <a:xfrm>
            <a:off x="4306557" y="4321612"/>
            <a:ext cx="2161428" cy="2246769"/>
          </a:xfrm>
          <a:prstGeom prst="rect">
            <a:avLst/>
          </a:prstGeom>
        </p:spPr>
        <p:txBody>
          <a:bodyPr wrap="square">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t>
            </a:r>
            <a:r>
              <a:rPr lang="en-US" sz="2800" i="1" dirty="0" err="1" smtClean="0">
                <a:latin typeface="Times New Roman" panose="02020603050405020304" pitchFamily="18" charset="0"/>
                <a:cs typeface="Times New Roman" panose="02020603050405020304" pitchFamily="18" charset="0"/>
              </a:rPr>
              <a:t>hẳng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thắn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cường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chung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khuất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giản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dị</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28" name="Rectangle 27"/>
          <p:cNvSpPr/>
          <p:nvPr/>
        </p:nvSpPr>
        <p:spPr>
          <a:xfrm>
            <a:off x="4622890" y="1613117"/>
            <a:ext cx="1710484" cy="523220"/>
          </a:xfrm>
          <a:prstGeom prst="rect">
            <a:avLst/>
          </a:prstGeom>
        </p:spPr>
        <p:txBody>
          <a:bodyPr wrap="square">
            <a:spAutoFit/>
          </a:bodyPr>
          <a:lstStyle/>
          <a:p>
            <a:pPr algn="just"/>
            <a:r>
              <a:rPr lang="en-US" sz="2800" i="1" dirty="0" err="1" smtClean="0">
                <a:latin typeface="Times New Roman" panose="02020603050405020304" pitchFamily="18" charset="0"/>
                <a:cs typeface="Times New Roman" panose="02020603050405020304" pitchFamily="18" charset="0"/>
              </a:rPr>
              <a:t>Gắn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bó</a:t>
            </a:r>
            <a:endParaRPr lang="en-US" sz="2800" i="1" dirty="0">
              <a:latin typeface="Times New Roman" panose="02020603050405020304" pitchFamily="18" charset="0"/>
              <a:cs typeface="Times New Roman" panose="02020603050405020304" pitchFamily="18" charset="0"/>
            </a:endParaRPr>
          </a:p>
        </p:txBody>
      </p:sp>
      <p:sp>
        <p:nvSpPr>
          <p:cNvPr id="30" name="Rectangle 29"/>
          <p:cNvSpPr/>
          <p:nvPr/>
        </p:nvSpPr>
        <p:spPr>
          <a:xfrm>
            <a:off x="6361347" y="2717779"/>
            <a:ext cx="1998242" cy="1815882"/>
          </a:xfrm>
          <a:prstGeom prst="rect">
            <a:avLst/>
          </a:prstGeom>
        </p:spPr>
        <p:txBody>
          <a:bodyPr wrap="square">
            <a:spAutoFit/>
          </a:bodyPr>
          <a:lstStyle/>
          <a:p>
            <a:pPr algn="ct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Tính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từ</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phép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từ</a:t>
            </a:r>
            <a:r>
              <a:rPr lang="en-US" sz="2800" i="1" dirty="0" smtClean="0">
                <a:latin typeface="Times New Roman" panose="02020603050405020304" pitchFamily="18" charset="0"/>
                <a:cs typeface="Times New Roman" panose="02020603050405020304" pitchFamily="18" charset="0"/>
              </a:rPr>
              <a:t> so </a:t>
            </a:r>
            <a:r>
              <a:rPr lang="en-US" sz="2800" i="1" dirty="0" err="1" smtClean="0">
                <a:latin typeface="Times New Roman" panose="02020603050405020304" pitchFamily="18" charset="0"/>
                <a:cs typeface="Times New Roman" panose="02020603050405020304" pitchFamily="18" charset="0"/>
              </a:rPr>
              <a:t>sánh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hóa</a:t>
            </a:r>
            <a:endParaRPr lang="en-US" sz="2800" i="1" dirty="0">
              <a:latin typeface="Times New Roman" panose="02020603050405020304" pitchFamily="18" charset="0"/>
              <a:cs typeface="Times New Roman" panose="02020603050405020304" pitchFamily="18" charset="0"/>
            </a:endParaRPr>
          </a:p>
        </p:txBody>
      </p:sp>
      <p:sp>
        <p:nvSpPr>
          <p:cNvPr id="2" name="Rectangle 1"/>
          <p:cNvSpPr/>
          <p:nvPr/>
        </p:nvSpPr>
        <p:spPr>
          <a:xfrm>
            <a:off x="8473656" y="1518670"/>
            <a:ext cx="3179949" cy="4893647"/>
          </a:xfrm>
          <a:prstGeom prst="rect">
            <a:avLst/>
          </a:prstGeom>
        </p:spPr>
        <p:txBody>
          <a:bodyPr wrap="square">
            <a:spAutoFit/>
          </a:bodyPr>
          <a:lstStyle/>
          <a:p>
            <a:pPr algn="just"/>
            <a:r>
              <a:rPr lang="en-US" sz="2600" dirty="0" smtClean="0">
                <a:solidFill>
                  <a:srgbClr val="FF0000"/>
                </a:solidFill>
                <a:latin typeface="Times New Roman" panose="02020603050405020304" pitchFamily="18" charset="0"/>
                <a:ea typeface="Times New Roman" panose="02020603050405020304" pitchFamily="18" charset="0"/>
              </a:rPr>
              <a:t>- </a:t>
            </a:r>
            <a:r>
              <a:rPr lang="en-US" sz="2600" dirty="0" err="1" smtClean="0">
                <a:solidFill>
                  <a:srgbClr val="FF0000"/>
                </a:solidFill>
                <a:latin typeface="Times New Roman" panose="02020603050405020304" pitchFamily="18" charset="0"/>
                <a:ea typeface="Times New Roman" panose="02020603050405020304" pitchFamily="18" charset="0"/>
              </a:rPr>
              <a:t>Ca</a:t>
            </a:r>
            <a:r>
              <a:rPr lang="en-US" sz="2600" dirty="0" smtClean="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ngợi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vẻ</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đẹp</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tre</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từ</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dáng</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đến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đặc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loài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thân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thuộc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nhưng</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lại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gợi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đến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cách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phẩm</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chất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Việt</a:t>
            </a:r>
            <a:r>
              <a:rPr lang="en-US" sz="2600" dirty="0">
                <a:solidFill>
                  <a:srgbClr val="FF0000"/>
                </a:solidFill>
                <a:latin typeface="Times New Roman" panose="02020603050405020304" pitchFamily="18" charset="0"/>
                <a:ea typeface="Times New Roman" panose="02020603050405020304" pitchFamily="18" charset="0"/>
              </a:rPr>
              <a:t> Nam.</a:t>
            </a:r>
          </a:p>
          <a:p>
            <a:pPr algn="just"/>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Bộc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lộ</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niềm</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tự</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hào</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yêu</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mãnh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liệt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mình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với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tre</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và</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Việt</a:t>
            </a:r>
            <a:r>
              <a:rPr lang="en-US" sz="2600" dirty="0">
                <a:solidFill>
                  <a:srgbClr val="FF0000"/>
                </a:solidFill>
                <a:latin typeface="Times New Roman" panose="02020603050405020304" pitchFamily="18" charset="0"/>
                <a:ea typeface="Times New Roman" panose="02020603050405020304" pitchFamily="18" charset="0"/>
              </a:rPr>
              <a:t> Nam.</a:t>
            </a:r>
          </a:p>
        </p:txBody>
      </p:sp>
    </p:spTree>
    <p:extLst>
      <p:ext uri="{BB962C8B-B14F-4D97-AF65-F5344CB8AC3E}">
        <p14:creationId xmlns:p14="http://schemas.microsoft.com/office/powerpoint/2010/main" val="41354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6" grpId="0"/>
      <p:bldP spid="27" grpId="0"/>
      <p:bldP spid="28" grpId="0"/>
      <p:bldP spid="3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Sự</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gắn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bó</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dân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tộc</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Việt</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Freeform 12"/>
          <p:cNvSpPr/>
          <p:nvPr/>
        </p:nvSpPr>
        <p:spPr>
          <a:xfrm>
            <a:off x="782133" y="1707676"/>
            <a:ext cx="7417520" cy="1435580"/>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tre</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Nam,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Nam.</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61868"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3291275"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thần</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234129"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4463221" y="3178238"/>
            <a:ext cx="129274"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29150" y="3143256"/>
            <a:ext cx="2841534" cy="725172"/>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98423" y="3143256"/>
            <a:ext cx="3044118"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spTree>
    <p:extLst>
      <p:ext uri="{BB962C8B-B14F-4D97-AF65-F5344CB8AC3E}">
        <p14:creationId xmlns:p14="http://schemas.microsoft.com/office/powerpoint/2010/main" val="19707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580">
                                          <p:stCondLst>
                                            <p:cond delay="0"/>
                                          </p:stCondLst>
                                        </p:cTn>
                                        <p:tgtEl>
                                          <p:spTgt spid="8"/>
                                        </p:tgtEl>
                                      </p:cBhvr>
                                    </p:animEffect>
                                    <p:anim calcmode="lin" valueType="num">
                                      <p:cBhvr>
                                        <p:cTn id="8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8" dur="26">
                                          <p:stCondLst>
                                            <p:cond delay="650"/>
                                          </p:stCondLst>
                                        </p:cTn>
                                        <p:tgtEl>
                                          <p:spTgt spid="8"/>
                                        </p:tgtEl>
                                      </p:cBhvr>
                                      <p:to x="100000" y="60000"/>
                                    </p:animScale>
                                    <p:animScale>
                                      <p:cBhvr>
                                        <p:cTn id="89" dur="166" decel="50000">
                                          <p:stCondLst>
                                            <p:cond delay="676"/>
                                          </p:stCondLst>
                                        </p:cTn>
                                        <p:tgtEl>
                                          <p:spTgt spid="8"/>
                                        </p:tgtEl>
                                      </p:cBhvr>
                                      <p:to x="100000" y="100000"/>
                                    </p:animScale>
                                    <p:animScale>
                                      <p:cBhvr>
                                        <p:cTn id="90" dur="26">
                                          <p:stCondLst>
                                            <p:cond delay="1312"/>
                                          </p:stCondLst>
                                        </p:cTn>
                                        <p:tgtEl>
                                          <p:spTgt spid="8"/>
                                        </p:tgtEl>
                                      </p:cBhvr>
                                      <p:to x="100000" y="80000"/>
                                    </p:animScale>
                                    <p:animScale>
                                      <p:cBhvr>
                                        <p:cTn id="91" dur="166" decel="50000">
                                          <p:stCondLst>
                                            <p:cond delay="1338"/>
                                          </p:stCondLst>
                                        </p:cTn>
                                        <p:tgtEl>
                                          <p:spTgt spid="8"/>
                                        </p:tgtEl>
                                      </p:cBhvr>
                                      <p:to x="100000" y="100000"/>
                                    </p:animScale>
                                    <p:animScale>
                                      <p:cBhvr>
                                        <p:cTn id="92" dur="26">
                                          <p:stCondLst>
                                            <p:cond delay="1642"/>
                                          </p:stCondLst>
                                        </p:cTn>
                                        <p:tgtEl>
                                          <p:spTgt spid="8"/>
                                        </p:tgtEl>
                                      </p:cBhvr>
                                      <p:to x="100000" y="90000"/>
                                    </p:animScale>
                                    <p:animScale>
                                      <p:cBhvr>
                                        <p:cTn id="93" dur="166" decel="50000">
                                          <p:stCondLst>
                                            <p:cond delay="1668"/>
                                          </p:stCondLst>
                                        </p:cTn>
                                        <p:tgtEl>
                                          <p:spTgt spid="8"/>
                                        </p:tgtEl>
                                      </p:cBhvr>
                                      <p:to x="100000" y="100000"/>
                                    </p:animScale>
                                    <p:animScale>
                                      <p:cBhvr>
                                        <p:cTn id="94" dur="26">
                                          <p:stCondLst>
                                            <p:cond delay="1808"/>
                                          </p:stCondLst>
                                        </p:cTn>
                                        <p:tgtEl>
                                          <p:spTgt spid="8"/>
                                        </p:tgtEl>
                                      </p:cBhvr>
                                      <p:to x="100000" y="95000"/>
                                    </p:animScale>
                                    <p:animScale>
                                      <p:cBhvr>
                                        <p:cTn id="95" dur="166" decel="50000">
                                          <p:stCondLst>
                                            <p:cond delay="183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down)">
                                      <p:cBhvr>
                                        <p:cTn id="98" dur="580">
                                          <p:stCondLst>
                                            <p:cond delay="0"/>
                                          </p:stCondLst>
                                        </p:cTn>
                                        <p:tgtEl>
                                          <p:spTgt spid="24"/>
                                        </p:tgtEl>
                                      </p:cBhvr>
                                    </p:animEffect>
                                    <p:anim calcmode="lin" valueType="num">
                                      <p:cBhvr>
                                        <p:cTn id="9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4" dur="26">
                                          <p:stCondLst>
                                            <p:cond delay="650"/>
                                          </p:stCondLst>
                                        </p:cTn>
                                        <p:tgtEl>
                                          <p:spTgt spid="24"/>
                                        </p:tgtEl>
                                      </p:cBhvr>
                                      <p:to x="100000" y="60000"/>
                                    </p:animScale>
                                    <p:animScale>
                                      <p:cBhvr>
                                        <p:cTn id="105" dur="166" decel="50000">
                                          <p:stCondLst>
                                            <p:cond delay="676"/>
                                          </p:stCondLst>
                                        </p:cTn>
                                        <p:tgtEl>
                                          <p:spTgt spid="24"/>
                                        </p:tgtEl>
                                      </p:cBhvr>
                                      <p:to x="100000" y="100000"/>
                                    </p:animScale>
                                    <p:animScale>
                                      <p:cBhvr>
                                        <p:cTn id="106" dur="26">
                                          <p:stCondLst>
                                            <p:cond delay="1312"/>
                                          </p:stCondLst>
                                        </p:cTn>
                                        <p:tgtEl>
                                          <p:spTgt spid="24"/>
                                        </p:tgtEl>
                                      </p:cBhvr>
                                      <p:to x="100000" y="80000"/>
                                    </p:animScale>
                                    <p:animScale>
                                      <p:cBhvr>
                                        <p:cTn id="107" dur="166" decel="50000">
                                          <p:stCondLst>
                                            <p:cond delay="1338"/>
                                          </p:stCondLst>
                                        </p:cTn>
                                        <p:tgtEl>
                                          <p:spTgt spid="24"/>
                                        </p:tgtEl>
                                      </p:cBhvr>
                                      <p:to x="100000" y="100000"/>
                                    </p:animScale>
                                    <p:animScale>
                                      <p:cBhvr>
                                        <p:cTn id="108" dur="26">
                                          <p:stCondLst>
                                            <p:cond delay="1642"/>
                                          </p:stCondLst>
                                        </p:cTn>
                                        <p:tgtEl>
                                          <p:spTgt spid="24"/>
                                        </p:tgtEl>
                                      </p:cBhvr>
                                      <p:to x="100000" y="90000"/>
                                    </p:animScale>
                                    <p:animScale>
                                      <p:cBhvr>
                                        <p:cTn id="109" dur="166" decel="50000">
                                          <p:stCondLst>
                                            <p:cond delay="1668"/>
                                          </p:stCondLst>
                                        </p:cTn>
                                        <p:tgtEl>
                                          <p:spTgt spid="24"/>
                                        </p:tgtEl>
                                      </p:cBhvr>
                                      <p:to x="100000" y="100000"/>
                                    </p:animScale>
                                    <p:animScale>
                                      <p:cBhvr>
                                        <p:cTn id="110" dur="26">
                                          <p:stCondLst>
                                            <p:cond delay="1808"/>
                                          </p:stCondLst>
                                        </p:cTn>
                                        <p:tgtEl>
                                          <p:spTgt spid="24"/>
                                        </p:tgtEl>
                                      </p:cBhvr>
                                      <p:to x="100000" y="95000"/>
                                    </p:animScale>
                                    <p:animScale>
                                      <p:cBhvr>
                                        <p:cTn id="111"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Sự</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gắn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bó</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dân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tộc</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Việt</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pic>
        <p:nvPicPr>
          <p:cNvPr id="26" name="Picture 25"/>
          <p:cNvPicPr>
            <a:picLocks noChangeAspect="1"/>
          </p:cNvPicPr>
          <p:nvPr/>
        </p:nvPicPr>
        <p:blipFill>
          <a:blip r:embed="rId5"/>
          <a:stretch>
            <a:fillRect/>
          </a:stretch>
        </p:blipFill>
        <p:spPr>
          <a:xfrm>
            <a:off x="-202422" y="2211505"/>
            <a:ext cx="3772170" cy="1077764"/>
          </a:xfrm>
          <a:prstGeom prst="rect">
            <a:avLst/>
          </a:prstGeom>
        </p:spPr>
      </p:pic>
      <p:pic>
        <p:nvPicPr>
          <p:cNvPr id="27" name="Picture 26"/>
          <p:cNvPicPr>
            <a:picLocks noChangeAspect="1"/>
          </p:cNvPicPr>
          <p:nvPr/>
        </p:nvPicPr>
        <p:blipFill>
          <a:blip r:embed="rId6"/>
          <a:stretch>
            <a:fillRect/>
          </a:stretch>
        </p:blipFill>
        <p:spPr>
          <a:xfrm>
            <a:off x="2840976" y="2241935"/>
            <a:ext cx="3539197" cy="1077764"/>
          </a:xfrm>
          <a:prstGeom prst="rect">
            <a:avLst/>
          </a:prstGeom>
        </p:spPr>
      </p:pic>
      <p:pic>
        <p:nvPicPr>
          <p:cNvPr id="28" name="Picture 27"/>
          <p:cNvPicPr>
            <a:picLocks noChangeAspect="1"/>
          </p:cNvPicPr>
          <p:nvPr/>
        </p:nvPicPr>
        <p:blipFill>
          <a:blip r:embed="rId7"/>
          <a:stretch>
            <a:fillRect/>
          </a:stretch>
        </p:blipFill>
        <p:spPr>
          <a:xfrm>
            <a:off x="5655274" y="2208343"/>
            <a:ext cx="3708337" cy="1059526"/>
          </a:xfrm>
          <a:prstGeom prst="rect">
            <a:avLst/>
          </a:prstGeom>
        </p:spPr>
      </p:pic>
      <p:cxnSp>
        <p:nvCxnSpPr>
          <p:cNvPr id="29" name="Straight Connector 28"/>
          <p:cNvCxnSpPr/>
          <p:nvPr/>
        </p:nvCxnSpPr>
        <p:spPr>
          <a:xfrm flipH="1">
            <a:off x="3153706" y="2176523"/>
            <a:ext cx="3" cy="869352"/>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71313" y="2176523"/>
            <a:ext cx="3" cy="869352"/>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507912"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3437319"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thần</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Freeform 32"/>
          <p:cNvSpPr/>
          <p:nvPr/>
        </p:nvSpPr>
        <p:spPr>
          <a:xfrm>
            <a:off x="6380173"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50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smtClean="0">
                <a:solidFill>
                  <a:srgbClr val="FF0000"/>
                </a:solidFill>
                <a:latin typeface="Times New Roman" panose="02020603050405020304" pitchFamily="18" charset="0"/>
                <a:cs typeface="Times New Roman" panose="02020603050405020304" pitchFamily="18" charset="0"/>
              </a:rPr>
              <a:t>a.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động</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80681498"/>
              </p:ext>
            </p:extLst>
          </p:nvPr>
        </p:nvGraphicFramePr>
        <p:xfrm>
          <a:off x="403225" y="1167619"/>
          <a:ext cx="11355388" cy="5447494"/>
        </p:xfrm>
        <a:graphic>
          <a:graphicData uri="http://schemas.openxmlformats.org/drawingml/2006/table">
            <a:tbl>
              <a:tblPr firstRow="1" bandRow="1">
                <a:tableStyleId>{5940675A-B579-460E-94D1-54222C63F5DA}</a:tableStyleId>
              </a:tblPr>
              <a:tblGrid>
                <a:gridCol w="2811463"/>
                <a:gridCol w="4529137"/>
                <a:gridCol w="4014788"/>
              </a:tblGrid>
              <a:tr h="746906">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Nghệ</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ngữ</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biểu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hiện</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Tác</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dụng</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r>
              <a:tr h="1385888">
                <a:tc>
                  <a:txBody>
                    <a:bodyPr/>
                    <a:lstStyle/>
                    <a:p>
                      <a:endParaRPr lang="en-US"/>
                    </a:p>
                  </a:txBody>
                  <a:tcPr/>
                </a:tc>
                <a:tc>
                  <a:txBody>
                    <a:bodyPr/>
                    <a:lstStyle/>
                    <a:p>
                      <a:endParaRPr lang="en-US"/>
                    </a:p>
                  </a:txBody>
                  <a:tcPr/>
                </a:tc>
                <a:tc>
                  <a:txBody>
                    <a:bodyPr/>
                    <a:lstStyle/>
                    <a:p>
                      <a:endParaRPr lang="en-US"/>
                    </a:p>
                  </a:txBody>
                  <a:tcPr/>
                </a:tc>
              </a:tr>
              <a:tr h="943094">
                <a:tc>
                  <a:txBody>
                    <a:bodyPr/>
                    <a:lstStyle/>
                    <a:p>
                      <a:endParaRPr lang="en-US"/>
                    </a:p>
                  </a:txBody>
                  <a:tcPr/>
                </a:tc>
                <a:tc>
                  <a:txBody>
                    <a:bodyPr/>
                    <a:lstStyle/>
                    <a:p>
                      <a:endParaRPr lang="en-US"/>
                    </a:p>
                  </a:txBody>
                  <a:tcPr/>
                </a:tc>
                <a:tc>
                  <a:txBody>
                    <a:bodyPr/>
                    <a:lstStyle/>
                    <a:p>
                      <a:endParaRPr lang="en-US"/>
                    </a:p>
                  </a:txBody>
                  <a:tcPr/>
                </a:tc>
              </a:tr>
              <a:tr h="1314331">
                <a:tc>
                  <a:txBody>
                    <a:bodyPr/>
                    <a:lstStyle/>
                    <a:p>
                      <a:endParaRPr lang="en-US"/>
                    </a:p>
                  </a:txBody>
                  <a:tcPr/>
                </a:tc>
                <a:tc>
                  <a:txBody>
                    <a:bodyPr/>
                    <a:lstStyle/>
                    <a:p>
                      <a:endParaRPr lang="en-US"/>
                    </a:p>
                  </a:txBody>
                  <a:tcPr/>
                </a:tc>
                <a:tc>
                  <a:txBody>
                    <a:bodyPr/>
                    <a:lstStyle/>
                    <a:p>
                      <a:endParaRPr lang="en-US"/>
                    </a:p>
                  </a:txBody>
                  <a:tcPr/>
                </a:tc>
              </a:tr>
              <a:tr h="1057275">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36" name="Rectangle 35"/>
          <p:cNvSpPr/>
          <p:nvPr/>
        </p:nvSpPr>
        <p:spPr>
          <a:xfrm>
            <a:off x="742890" y="2322921"/>
            <a:ext cx="2200276" cy="523220"/>
          </a:xfrm>
          <a:prstGeom prst="rect">
            <a:avLst/>
          </a:prstGeom>
        </p:spPr>
        <p:txBody>
          <a:bodyPr wrap="square">
            <a:spAutoFit/>
          </a:bodyPr>
          <a:lstStyle/>
          <a:p>
            <a:pPr algn="just"/>
            <a:r>
              <a:rPr lang="en-US" sz="2800" b="1" i="1" dirty="0" err="1" smtClean="0">
                <a:solidFill>
                  <a:prstClr val="black"/>
                </a:solidFill>
                <a:latin typeface="Times New Roman" panose="02020603050405020304" pitchFamily="18" charset="0"/>
                <a:cs typeface="Times New Roman" panose="02020603050405020304" pitchFamily="18" charset="0"/>
              </a:rPr>
              <a:t>Nhân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hóa</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3281302" y="2004159"/>
            <a:ext cx="4376798" cy="1384995"/>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Trùm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âu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yếm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ăn</a:t>
            </a:r>
            <a:r>
              <a:rPr lang="en-US" sz="2800" i="1" dirty="0" smtClean="0">
                <a:solidFill>
                  <a:prstClr val="black"/>
                </a:solidFill>
                <a:latin typeface="Times New Roman" panose="02020603050405020304" pitchFamily="18" charset="0"/>
                <a:cs typeface="Times New Roman" panose="02020603050405020304" pitchFamily="18" charset="0"/>
              </a:rPr>
              <a:t> ở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giúp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vất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vả</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mãi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7800974" y="2232761"/>
            <a:ext cx="3990975" cy="954107"/>
          </a:xfrm>
          <a:prstGeom prst="rect">
            <a:avLst/>
          </a:prstGeom>
        </p:spPr>
        <p:txBody>
          <a:bodyPr wrap="square">
            <a:spAutoFit/>
          </a:bodyPr>
          <a:lstStyle/>
          <a:p>
            <a:pPr algn="just"/>
            <a:r>
              <a:rPr lang="en-US" sz="2800" i="1" dirty="0" err="1" smtClean="0">
                <a:solidFill>
                  <a:srgbClr val="FF0000"/>
                </a:solidFill>
                <a:latin typeface="Times New Roman" panose="02020603050405020304" pitchFamily="18" charset="0"/>
                <a:cs typeface="Times New Roman" panose="02020603050405020304" pitchFamily="18" charset="0"/>
              </a:rPr>
              <a:t>Cây</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tre</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gần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gũi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thân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thuộc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với</a:t>
            </a:r>
            <a:r>
              <a:rPr lang="en-US" sz="2800" i="1" dirty="0" smtClean="0">
                <a:solidFill>
                  <a:srgbClr val="FF0000"/>
                </a:solidFill>
                <a:latin typeface="Times New Roman" panose="02020603050405020304" pitchFamily="18" charset="0"/>
                <a:cs typeface="Times New Roman" panose="02020603050405020304" pitchFamily="18" charset="0"/>
              </a:rPr>
              <a:t> con </a:t>
            </a:r>
            <a:r>
              <a:rPr lang="en-US" sz="2800" i="1" dirty="0" err="1" smtClean="0">
                <a:solidFill>
                  <a:srgbClr val="FF0000"/>
                </a:solidFill>
                <a:latin typeface="Times New Roman" panose="02020603050405020304" pitchFamily="18" charset="0"/>
                <a:cs typeface="Times New Roman" panose="02020603050405020304" pitchFamily="18" charset="0"/>
              </a:rPr>
              <a:t>người</a:t>
            </a:r>
            <a:r>
              <a:rPr lang="en-US" sz="2800" i="1" dirty="0" smtClean="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742890" y="3590349"/>
            <a:ext cx="2200276" cy="523220"/>
          </a:xfrm>
          <a:prstGeom prst="rect">
            <a:avLst/>
          </a:prstGeom>
        </p:spPr>
        <p:txBody>
          <a:bodyPr wrap="square">
            <a:spAutoFit/>
          </a:bodyPr>
          <a:lstStyle/>
          <a:p>
            <a:pPr algn="just"/>
            <a:r>
              <a:rPr lang="en-US" sz="2800" b="1" i="1" dirty="0" err="1" smtClean="0">
                <a:solidFill>
                  <a:prstClr val="black"/>
                </a:solidFill>
                <a:latin typeface="Times New Roman" panose="02020603050405020304" pitchFamily="18" charset="0"/>
                <a:cs typeface="Times New Roman" panose="02020603050405020304" pitchFamily="18" charset="0"/>
              </a:rPr>
              <a:t>Điệp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ngữ</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888520" y="3293326"/>
            <a:ext cx="3162361" cy="954107"/>
          </a:xfrm>
          <a:prstGeom prst="rect">
            <a:avLst/>
          </a:prstGeom>
        </p:spPr>
        <p:txBody>
          <a:bodyPr wrap="square">
            <a:spAutoFit/>
          </a:bodyPr>
          <a:lstStyle/>
          <a:p>
            <a:pPr algn="just"/>
            <a:r>
              <a:rPr lang="en-US" sz="2800" i="1" dirty="0" err="1" smtClean="0">
                <a:solidFill>
                  <a:prstClr val="black"/>
                </a:solidFill>
                <a:latin typeface="Times New Roman" panose="02020603050405020304" pitchFamily="18" charset="0"/>
                <a:cs typeface="Times New Roman" panose="02020603050405020304" pitchFamily="18" charset="0"/>
              </a:rPr>
              <a:t>Dưới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bóng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xanh</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ctr"/>
            <a:r>
              <a:rPr lang="en-US" sz="2800" i="1" dirty="0" smtClean="0">
                <a:solidFill>
                  <a:prstClr val="black"/>
                </a:solidFill>
                <a:latin typeface="Times New Roman" panose="02020603050405020304" pitchFamily="18" charset="0"/>
                <a:cs typeface="Times New Roman" panose="02020603050405020304" pitchFamily="18" charset="0"/>
              </a:rPr>
              <a:t>(3 </a:t>
            </a:r>
            <a:r>
              <a:rPr lang="en-US" sz="2800" i="1" dirty="0" err="1" smtClean="0">
                <a:solidFill>
                  <a:prstClr val="black"/>
                </a:solidFill>
                <a:latin typeface="Times New Roman" panose="02020603050405020304" pitchFamily="18" charset="0"/>
                <a:cs typeface="Times New Roman" panose="02020603050405020304" pitchFamily="18" charset="0"/>
              </a:rPr>
              <a:t>lần</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7800974" y="3328736"/>
            <a:ext cx="3990975" cy="954107"/>
          </a:xfrm>
          <a:prstGeom prst="rect">
            <a:avLst/>
          </a:prstGeom>
        </p:spPr>
        <p:txBody>
          <a:bodyPr wrap="square">
            <a:spAutoFit/>
          </a:bodyPr>
          <a:lstStyle/>
          <a:p>
            <a:pPr algn="just"/>
            <a:r>
              <a:rPr lang="en-US" sz="2800" i="1" dirty="0" err="1" smtClean="0">
                <a:solidFill>
                  <a:srgbClr val="FF0000"/>
                </a:solidFill>
                <a:latin typeface="Times New Roman" panose="02020603050405020304" pitchFamily="18" charset="0"/>
                <a:cs typeface="Times New Roman" panose="02020603050405020304" pitchFamily="18" charset="0"/>
              </a:rPr>
              <a:t>Hình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ảnh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cây</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tre</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bao</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trùm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không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gian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làng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quê</a:t>
            </a:r>
            <a:r>
              <a:rPr lang="en-US" sz="2800" i="1" dirty="0" smtClean="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400051" y="4178436"/>
            <a:ext cx="2774095" cy="1384995"/>
          </a:xfrm>
          <a:prstGeom prst="rect">
            <a:avLst/>
          </a:prstGeom>
        </p:spPr>
        <p:txBody>
          <a:bodyPr wrap="square">
            <a:spAutoFit/>
          </a:bodyPr>
          <a:lstStyle/>
          <a:p>
            <a:pPr algn="ctr"/>
            <a:r>
              <a:rPr lang="en-US" sz="2800" b="1" i="1" dirty="0" err="1" smtClean="0">
                <a:solidFill>
                  <a:prstClr val="black"/>
                </a:solidFill>
                <a:latin typeface="Times New Roman" panose="02020603050405020304" pitchFamily="18" charset="0"/>
                <a:cs typeface="Times New Roman" panose="02020603050405020304" pitchFamily="18" charset="0"/>
              </a:rPr>
              <a:t>Trạng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ngữ</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chỉ</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thời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gian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cách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thức</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245583" y="4165279"/>
            <a:ext cx="4376798" cy="1384995"/>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Lâu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kiếp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kiếp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đã</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mấy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nghìn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năm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từ</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nghìn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đời</a:t>
            </a:r>
            <a:r>
              <a:rPr lang="en-US" sz="2800" i="1" dirty="0" smtClean="0">
                <a:solidFill>
                  <a:prstClr val="black"/>
                </a:solidFill>
                <a:latin typeface="Times New Roman" panose="02020603050405020304" pitchFamily="18" charset="0"/>
                <a:cs typeface="Times New Roman" panose="02020603050405020304" pitchFamily="18" charset="0"/>
              </a:rPr>
              <a:t> nay</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7765255" y="4393881"/>
            <a:ext cx="3990975" cy="954107"/>
          </a:xfrm>
          <a:prstGeom prst="rect">
            <a:avLst/>
          </a:prstGeom>
        </p:spPr>
        <p:txBody>
          <a:bodyPr wrap="square">
            <a:spAutoFit/>
          </a:bodyPr>
          <a:lstStyle/>
          <a:p>
            <a:pPr algn="just"/>
            <a:r>
              <a:rPr lang="en-US" sz="2800" i="1" dirty="0" err="1" smtClean="0">
                <a:solidFill>
                  <a:srgbClr val="FF0000"/>
                </a:solidFill>
                <a:latin typeface="Times New Roman" panose="02020603050405020304" pitchFamily="18" charset="0"/>
                <a:cs typeface="Times New Roman" panose="02020603050405020304" pitchFamily="18" charset="0"/>
              </a:rPr>
              <a:t>Nhấn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mạnh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sự</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đồng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hành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gắn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bó</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lâu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đời</a:t>
            </a:r>
            <a:r>
              <a:rPr lang="en-US" sz="2800" i="1" dirty="0" smtClean="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742890" y="5816336"/>
            <a:ext cx="2200276" cy="523220"/>
          </a:xfrm>
          <a:prstGeom prst="rect">
            <a:avLst/>
          </a:prstGeom>
        </p:spPr>
        <p:txBody>
          <a:bodyPr wrap="square">
            <a:spAutoFit/>
          </a:bodyPr>
          <a:lstStyle/>
          <a:p>
            <a:pPr algn="just"/>
            <a:r>
              <a:rPr lang="en-US" sz="2800" b="1" i="1" dirty="0" smtClean="0">
                <a:solidFill>
                  <a:prstClr val="black"/>
                </a:solidFill>
                <a:latin typeface="Times New Roman" panose="02020603050405020304" pitchFamily="18" charset="0"/>
                <a:cs typeface="Times New Roman" panose="02020603050405020304" pitchFamily="18" charset="0"/>
              </a:rPr>
              <a:t>So </a:t>
            </a:r>
            <a:r>
              <a:rPr lang="en-US" sz="2800" b="1" i="1" dirty="0" err="1" smtClean="0">
                <a:solidFill>
                  <a:prstClr val="black"/>
                </a:solidFill>
                <a:latin typeface="Times New Roman" panose="02020603050405020304" pitchFamily="18" charset="0"/>
                <a:cs typeface="Times New Roman" panose="02020603050405020304" pitchFamily="18" charset="0"/>
              </a:rPr>
              <a:t>sánh</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281302" y="5611878"/>
            <a:ext cx="4376798" cy="954107"/>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là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cánh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tay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của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dân</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7800974" y="5640448"/>
            <a:ext cx="3990975" cy="954107"/>
          </a:xfrm>
          <a:prstGeom prst="rect">
            <a:avLst/>
          </a:prstGeom>
        </p:spPr>
        <p:txBody>
          <a:bodyPr wrap="square">
            <a:spAutoFit/>
          </a:bodyPr>
          <a:lstStyle/>
          <a:p>
            <a:pPr algn="just"/>
            <a:r>
              <a:rPr lang="en-US" sz="2800" i="1" dirty="0" err="1" smtClean="0">
                <a:solidFill>
                  <a:srgbClr val="FF0000"/>
                </a:solidFill>
                <a:latin typeface="Times New Roman" panose="02020603050405020304" pitchFamily="18" charset="0"/>
                <a:cs typeface="Times New Roman" panose="02020603050405020304" pitchFamily="18" charset="0"/>
              </a:rPr>
              <a:t>Vai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trò</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quan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trọng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hỗ</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trợ</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đắc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lực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với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nhân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dân</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anim calcmode="lin" valueType="num">
                                      <p:cBhvr>
                                        <p:cTn id="36" dur="1000" fill="hold"/>
                                        <p:tgtEl>
                                          <p:spTgt spid="40"/>
                                        </p:tgtEl>
                                        <p:attrNameLst>
                                          <p:attrName>ppt_x</p:attrName>
                                        </p:attrNameLst>
                                      </p:cBhvr>
                                      <p:tavLst>
                                        <p:tav tm="0">
                                          <p:val>
                                            <p:strVal val="#ppt_x"/>
                                          </p:val>
                                        </p:tav>
                                        <p:tav tm="100000">
                                          <p:val>
                                            <p:strVal val="#ppt_x"/>
                                          </p:val>
                                        </p:tav>
                                      </p:tavLst>
                                    </p:anim>
                                    <p:anim calcmode="lin" valueType="num">
                                      <p:cBhvr>
                                        <p:cTn id="3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anim calcmode="lin" valueType="num">
                                      <p:cBhvr>
                                        <p:cTn id="57" dur="1000" fill="hold"/>
                                        <p:tgtEl>
                                          <p:spTgt spid="43"/>
                                        </p:tgtEl>
                                        <p:attrNameLst>
                                          <p:attrName>ppt_x</p:attrName>
                                        </p:attrNameLst>
                                      </p:cBhvr>
                                      <p:tavLst>
                                        <p:tav tm="0">
                                          <p:val>
                                            <p:strVal val="#ppt_x"/>
                                          </p:val>
                                        </p:tav>
                                        <p:tav tm="100000">
                                          <p:val>
                                            <p:strVal val="#ppt_x"/>
                                          </p:val>
                                        </p:tav>
                                      </p:tavLst>
                                    </p:anim>
                                    <p:anim calcmode="lin" valueType="num">
                                      <p:cBhvr>
                                        <p:cTn id="5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anim calcmode="lin" valueType="num">
                                      <p:cBhvr>
                                        <p:cTn id="64" dur="1000" fill="hold"/>
                                        <p:tgtEl>
                                          <p:spTgt spid="44"/>
                                        </p:tgtEl>
                                        <p:attrNameLst>
                                          <p:attrName>ppt_x</p:attrName>
                                        </p:attrNameLst>
                                      </p:cBhvr>
                                      <p:tavLst>
                                        <p:tav tm="0">
                                          <p:val>
                                            <p:strVal val="#ppt_x"/>
                                          </p:val>
                                        </p:tav>
                                        <p:tav tm="100000">
                                          <p:val>
                                            <p:strVal val="#ppt_x"/>
                                          </p:val>
                                        </p:tav>
                                      </p:tavLst>
                                    </p:anim>
                                    <p:anim calcmode="lin" valueType="num">
                                      <p:cBhvr>
                                        <p:cTn id="6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1000"/>
                                        <p:tgtEl>
                                          <p:spTgt spid="45"/>
                                        </p:tgtEl>
                                      </p:cBhvr>
                                    </p:animEffect>
                                    <p:anim calcmode="lin" valueType="num">
                                      <p:cBhvr>
                                        <p:cTn id="71" dur="1000" fill="hold"/>
                                        <p:tgtEl>
                                          <p:spTgt spid="45"/>
                                        </p:tgtEl>
                                        <p:attrNameLst>
                                          <p:attrName>ppt_x</p:attrName>
                                        </p:attrNameLst>
                                      </p:cBhvr>
                                      <p:tavLst>
                                        <p:tav tm="0">
                                          <p:val>
                                            <p:strVal val="#ppt_x"/>
                                          </p:val>
                                        </p:tav>
                                        <p:tav tm="100000">
                                          <p:val>
                                            <p:strVal val="#ppt_x"/>
                                          </p:val>
                                        </p:tav>
                                      </p:tavLst>
                                    </p:anim>
                                    <p:anim calcmode="lin" valueType="num">
                                      <p:cBhvr>
                                        <p:cTn id="7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smtClean="0">
                <a:solidFill>
                  <a:srgbClr val="FF0000"/>
                </a:solidFill>
                <a:latin typeface="Times New Roman" panose="02020603050405020304" pitchFamily="18" charset="0"/>
                <a:cs typeface="Times New Roman" panose="02020603050405020304" pitchFamily="18" charset="0"/>
              </a:rPr>
              <a:t>a.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lao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động</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42913" y="1327151"/>
            <a:ext cx="5472112" cy="5116512"/>
          </a:xfrm>
          <a:prstGeom prst="rect">
            <a:avLst/>
          </a:prstGeom>
        </p:spPr>
      </p:pic>
      <p:pic>
        <p:nvPicPr>
          <p:cNvPr id="4" name="Picture 3"/>
          <p:cNvPicPr>
            <a:picLocks noChangeAspect="1"/>
          </p:cNvPicPr>
          <p:nvPr/>
        </p:nvPicPr>
        <p:blipFill>
          <a:blip r:embed="rId4"/>
          <a:stretch>
            <a:fillRect/>
          </a:stretch>
        </p:blipFill>
        <p:spPr>
          <a:xfrm>
            <a:off x="6150739" y="1327151"/>
            <a:ext cx="5715000" cy="5116512"/>
          </a:xfrm>
          <a:prstGeom prst="rect">
            <a:avLst/>
          </a:prstGeom>
        </p:spPr>
      </p:pic>
    </p:spTree>
    <p:extLst>
      <p:ext uri="{BB962C8B-B14F-4D97-AF65-F5344CB8AC3E}">
        <p14:creationId xmlns:p14="http://schemas.microsoft.com/office/powerpoint/2010/main" val="1236043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hóa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520541871"/>
              </p:ext>
            </p:extLst>
          </p:nvPr>
        </p:nvGraphicFramePr>
        <p:xfrm>
          <a:off x="403225" y="1167619"/>
          <a:ext cx="11355391" cy="5447494"/>
        </p:xfrm>
        <a:graphic>
          <a:graphicData uri="http://schemas.openxmlformats.org/drawingml/2006/table">
            <a:tbl>
              <a:tblPr firstRow="1" bandRow="1">
                <a:tableStyleId>{5940675A-B579-460E-94D1-54222C63F5DA}</a:tableStyleId>
              </a:tblPr>
              <a:tblGrid>
                <a:gridCol w="5097463"/>
                <a:gridCol w="3743325"/>
                <a:gridCol w="2514603"/>
              </a:tblGrid>
              <a:tr h="746906">
                <a:tc>
                  <a:txBody>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Chi </a:t>
                      </a:r>
                      <a:r>
                        <a:rPr lang="en-US" sz="2800" b="1" dirty="0" err="1" smtClean="0">
                          <a:solidFill>
                            <a:schemeClr val="bg1"/>
                          </a:solidFill>
                          <a:latin typeface="Times New Roman" panose="02020603050405020304" pitchFamily="18" charset="0"/>
                          <a:cs typeface="Times New Roman" panose="02020603050405020304" pitchFamily="18" charset="0"/>
                        </a:rPr>
                        <a:t>tiết</a:t>
                      </a:r>
                      <a:r>
                        <a:rPr lang="en-US" sz="2800" b="1" dirty="0" smtClean="0">
                          <a:solidFill>
                            <a:schemeClr val="bg1"/>
                          </a:solidFill>
                          <a:latin typeface="Times New Roman" panose="02020603050405020304" pitchFamily="18" charset="0"/>
                          <a:cs typeface="Times New Roman" panose="02020603050405020304" pitchFamily="18" charset="0"/>
                        </a:rPr>
                        <a:t>,</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hình</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Sự</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gắn</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bó</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Nghệ</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r>
              <a:tr h="470058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1" name="Rectangle 10"/>
          <p:cNvSpPr/>
          <p:nvPr/>
        </p:nvSpPr>
        <p:spPr>
          <a:xfrm>
            <a:off x="595252" y="2032734"/>
            <a:ext cx="4791136" cy="4401205"/>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Lọt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lòng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nằm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nôi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Tuổi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chắt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chuyền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Thời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thanh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xuân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nỉ</a:t>
            </a:r>
            <a:r>
              <a:rPr lang="en-US" sz="2800" i="1" dirty="0" smtClean="0">
                <a:solidFill>
                  <a:prstClr val="black"/>
                </a:solidFill>
                <a:latin typeface="Times New Roman" panose="02020603050405020304" pitchFamily="18" charset="0"/>
                <a:cs typeface="Times New Roman" panose="02020603050405020304" pitchFamily="18" charset="0"/>
              </a:rPr>
              <a:t> non </a:t>
            </a:r>
            <a:r>
              <a:rPr lang="en-US" sz="2800" i="1" dirty="0" err="1" smtClean="0">
                <a:solidFill>
                  <a:prstClr val="black"/>
                </a:solidFill>
                <a:latin typeface="Times New Roman" panose="02020603050405020304" pitchFamily="18" charset="0"/>
                <a:cs typeface="Times New Roman" panose="02020603050405020304" pitchFamily="18" charset="0"/>
              </a:rPr>
              <a:t>dưới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bóng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Tuổi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già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làm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bạn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điếu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cày</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Nhắm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mắt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xuôi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tay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giường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Sống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có</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chung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thủy</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702631" y="2332771"/>
            <a:ext cx="3052823" cy="523220"/>
          </a:xfrm>
          <a:prstGeom prst="rect">
            <a:avLst/>
          </a:prstGeom>
        </p:spPr>
        <p:txBody>
          <a:bodyPr wrap="square">
            <a:spAutoFit/>
          </a:bodyPr>
          <a:lstStyle/>
          <a:p>
            <a:pPr algn="just"/>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Niềm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vui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tuổi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thơ</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702631" y="4685447"/>
            <a:ext cx="3052823" cy="523220"/>
          </a:xfrm>
          <a:prstGeom prst="rect">
            <a:avLst/>
          </a:prstGeom>
        </p:spPr>
        <p:txBody>
          <a:bodyPr wrap="square">
            <a:spAutoFit/>
          </a:bodyPr>
          <a:lstStyle/>
          <a:p>
            <a:pPr algn="just"/>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Niềm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vui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tuổi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già</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472638" y="5666522"/>
            <a:ext cx="3512808" cy="954107"/>
          </a:xfrm>
          <a:prstGeom prst="rect">
            <a:avLst/>
          </a:prstGeom>
        </p:spPr>
        <p:txBody>
          <a:bodyPr wrap="square">
            <a:spAutoFit/>
          </a:bodyPr>
          <a:lstStyle/>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uốt</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tre</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558338" y="3305926"/>
            <a:ext cx="2343150" cy="1077218"/>
          </a:xfrm>
          <a:prstGeom prst="rect">
            <a:avLst/>
          </a:prstGeom>
        </p:spPr>
        <p:txBody>
          <a:bodyPr wrap="square">
            <a:spAutoFit/>
          </a:bodyPr>
          <a:lstStyle/>
          <a:p>
            <a:pPr algn="just"/>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endPar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2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hóa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85774" y="1238227"/>
            <a:ext cx="7373804" cy="5419747"/>
          </a:xfrm>
          <a:prstGeom prst="rect">
            <a:avLst/>
          </a:prstGeom>
        </p:spPr>
      </p:pic>
      <p:pic>
        <p:nvPicPr>
          <p:cNvPr id="6" name="Picture 5"/>
          <p:cNvPicPr>
            <a:picLocks noChangeAspect="1"/>
          </p:cNvPicPr>
          <p:nvPr/>
        </p:nvPicPr>
        <p:blipFill>
          <a:blip r:embed="rId4"/>
          <a:stretch>
            <a:fillRect/>
          </a:stretch>
        </p:blipFill>
        <p:spPr>
          <a:xfrm>
            <a:off x="6279327" y="1238227"/>
            <a:ext cx="5622166" cy="5419747"/>
          </a:xfrm>
          <a:prstGeom prst="rect">
            <a:avLst/>
          </a:prstGeom>
        </p:spPr>
      </p:pic>
    </p:spTree>
    <p:extLst>
      <p:ext uri="{BB962C8B-B14F-4D97-AF65-F5344CB8AC3E}">
        <p14:creationId xmlns:p14="http://schemas.microsoft.com/office/powerpoint/2010/main" val="927288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7187" y="1264145"/>
            <a:ext cx="5399737" cy="5399737"/>
          </a:xfrm>
          <a:prstGeom prst="rect">
            <a:avLst/>
          </a:prstGeom>
        </p:spPr>
      </p:pic>
      <p:pic>
        <p:nvPicPr>
          <p:cNvPr id="3" name="Picture 2"/>
          <p:cNvPicPr>
            <a:picLocks noChangeAspect="1"/>
          </p:cNvPicPr>
          <p:nvPr/>
        </p:nvPicPr>
        <p:blipFill>
          <a:blip r:embed="rId4"/>
          <a:stretch>
            <a:fillRect/>
          </a:stretch>
        </p:blipFill>
        <p:spPr>
          <a:xfrm>
            <a:off x="6012954" y="371475"/>
            <a:ext cx="5759945" cy="7115175"/>
          </a:xfrm>
          <a:prstGeom prst="rect">
            <a:avLst/>
          </a:prstGeom>
        </p:spPr>
      </p:pic>
      <p:sp>
        <p:nvSpPr>
          <p:cNvPr id="8" name="Freeform 7"/>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hóa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742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smtClean="0">
                <a:solidFill>
                  <a:srgbClr val="FF0000"/>
                </a:solidFill>
                <a:latin typeface="Times New Roman" panose="02020603050405020304" pitchFamily="18" charset="0"/>
                <a:cs typeface="Times New Roman" panose="02020603050405020304" pitchFamily="18" charset="0"/>
              </a:rPr>
              <a:t>c.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chiến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đấu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vệ</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Tổ</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quốc</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10" name="Table 9"/>
          <p:cNvGraphicFramePr>
            <a:graphicFrameLocks noGrp="1"/>
          </p:cNvGraphicFramePr>
          <p:nvPr/>
        </p:nvGraphicFramePr>
        <p:xfrm>
          <a:off x="403225" y="1167619"/>
          <a:ext cx="11355391" cy="5447494"/>
        </p:xfrm>
        <a:graphic>
          <a:graphicData uri="http://schemas.openxmlformats.org/drawingml/2006/table">
            <a:tbl>
              <a:tblPr firstRow="1" bandRow="1">
                <a:tableStyleId>{5940675A-B579-460E-94D1-54222C63F5DA}</a:tableStyleId>
              </a:tblPr>
              <a:tblGrid>
                <a:gridCol w="5097463"/>
                <a:gridCol w="3743325"/>
                <a:gridCol w="2514603"/>
              </a:tblGrid>
              <a:tr h="746906">
                <a:tc>
                  <a:txBody>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Chi </a:t>
                      </a:r>
                      <a:r>
                        <a:rPr lang="en-US" sz="2800" b="1" dirty="0" err="1" smtClean="0">
                          <a:solidFill>
                            <a:schemeClr val="bg1"/>
                          </a:solidFill>
                          <a:latin typeface="Times New Roman" panose="02020603050405020304" pitchFamily="18" charset="0"/>
                          <a:cs typeface="Times New Roman" panose="02020603050405020304" pitchFamily="18" charset="0"/>
                        </a:rPr>
                        <a:t>tiết</a:t>
                      </a:r>
                      <a:r>
                        <a:rPr lang="en-US" sz="2800" b="1" dirty="0" smtClean="0">
                          <a:solidFill>
                            <a:schemeClr val="bg1"/>
                          </a:solidFill>
                          <a:latin typeface="Times New Roman" panose="02020603050405020304" pitchFamily="18" charset="0"/>
                          <a:cs typeface="Times New Roman" panose="02020603050405020304" pitchFamily="18" charset="0"/>
                        </a:rPr>
                        <a:t>,</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hình</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Sự</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gắn</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bó</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Nghệ</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r>
              <a:tr h="4700588">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1" name="Rectangle 10"/>
          <p:cNvSpPr/>
          <p:nvPr/>
        </p:nvSpPr>
        <p:spPr>
          <a:xfrm>
            <a:off x="595252" y="2032734"/>
            <a:ext cx="4791136" cy="4401205"/>
          </a:xfrm>
          <a:prstGeom prst="rect">
            <a:avLst/>
          </a:prstGeom>
        </p:spPr>
        <p:txBody>
          <a:bodyPr wrap="square">
            <a:spAutoFit/>
          </a:bodyPr>
          <a:lstStyle/>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lại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đồng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gậy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tre</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xung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phong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xe</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tăng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bác</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giữ</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giữ</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nươc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giữ</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tranh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giữ</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đồng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lúa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chín</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Tre hi </a:t>
            </a:r>
            <a:r>
              <a:rPr lang="en-US" sz="2800" i="1" dirty="0" err="1" smtClean="0">
                <a:solidFill>
                  <a:prstClr val="black"/>
                </a:solidFill>
                <a:latin typeface="Times New Roman" panose="02020603050405020304" pitchFamily="18" charset="0"/>
                <a:cs typeface="Times New Roman" panose="02020603050405020304" pitchFamily="18" charset="0"/>
              </a:rPr>
              <a:t>sinh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bảo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vệ</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người</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anh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hùng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lao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động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Tre, </a:t>
            </a:r>
            <a:r>
              <a:rPr lang="en-US" sz="2800" i="1" dirty="0" err="1" smtClean="0">
                <a:solidFill>
                  <a:prstClr val="black"/>
                </a:solidFill>
                <a:latin typeface="Times New Roman" panose="02020603050405020304" pitchFamily="18" charset="0"/>
                <a:cs typeface="Times New Roman" panose="02020603050405020304" pitchFamily="18" charset="0"/>
              </a:rPr>
              <a:t>anh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hùng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chiến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đấu</a:t>
            </a:r>
            <a:r>
              <a:rPr lang="en-US" sz="2800" i="1" dirty="0" smtClean="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5945951" y="2607982"/>
            <a:ext cx="3052823" cy="3323987"/>
          </a:xfrm>
          <a:prstGeom prst="rect">
            <a:avLst/>
          </a:prstGeom>
        </p:spPr>
        <p:txBody>
          <a:bodyPr wrap="square">
            <a:spAutoFit/>
          </a:bodyPr>
          <a:lstStyle/>
          <a:p>
            <a:pPr algn="just">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Tre </a:t>
            </a:r>
            <a:r>
              <a:rPr lang="en-US" sz="2800" b="1" i="1" dirty="0" err="1" smtClean="0">
                <a:solidFill>
                  <a:prstClr val="black"/>
                </a:solidFill>
                <a:latin typeface="Times New Roman" panose="02020603050405020304" pitchFamily="18" charset="0"/>
                <a:cs typeface="Times New Roman" panose="02020603050405020304" pitchFamily="18" charset="0"/>
              </a:rPr>
              <a:t>dũng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cảm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kiên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cường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cùng</a:t>
            </a:r>
            <a:r>
              <a:rPr lang="en-US" sz="2800" b="1" i="1" dirty="0" smtClean="0">
                <a:solidFill>
                  <a:prstClr val="black"/>
                </a:solidFill>
                <a:latin typeface="Times New Roman" panose="02020603050405020304" pitchFamily="18" charset="0"/>
                <a:cs typeface="Times New Roman" panose="02020603050405020304" pitchFamily="18" charset="0"/>
              </a:rPr>
              <a:t> con </a:t>
            </a:r>
            <a:r>
              <a:rPr lang="en-US" sz="2800" b="1" i="1" dirty="0" err="1" smtClean="0">
                <a:solidFill>
                  <a:prstClr val="black"/>
                </a:solidFill>
                <a:latin typeface="Times New Roman" panose="02020603050405020304" pitchFamily="18" charset="0"/>
                <a:cs typeface="Times New Roman" panose="02020603050405020304" pitchFamily="18" charset="0"/>
              </a:rPr>
              <a:t>người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xông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pha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chiến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đấu</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để</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bảo</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vệ</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Tổ</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quốc</a:t>
            </a:r>
            <a:r>
              <a:rPr lang="en-US" sz="2800" b="1" i="1" dirty="0" smtClean="0">
                <a:solidFill>
                  <a:prstClr val="black"/>
                </a:solidFill>
                <a:latin typeface="Times New Roman" panose="02020603050405020304" pitchFamily="18" charset="0"/>
                <a:cs typeface="Times New Roman" panose="02020603050405020304" pitchFamily="18" charset="0"/>
              </a:rPr>
              <a:t>.</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358313" y="3123417"/>
            <a:ext cx="2000250" cy="2219838"/>
          </a:xfrm>
          <a:prstGeom prst="rect">
            <a:avLst/>
          </a:prstGeom>
        </p:spPr>
        <p:txBody>
          <a:bodyPr wrap="square">
            <a:spAutoFit/>
          </a:bodyPr>
          <a:lstStyle/>
          <a:p>
            <a:pPr algn="just">
              <a:lnSpc>
                <a:spcPct val="150000"/>
              </a:lnSpc>
            </a:pP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02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smtClean="0">
                <a:solidFill>
                  <a:srgbClr val="FF0000"/>
                </a:solidFill>
                <a:latin typeface="Times New Roman" panose="02020603050405020304" pitchFamily="18" charset="0"/>
                <a:cs typeface="Times New Roman" panose="02020603050405020304" pitchFamily="18" charset="0"/>
              </a:rPr>
              <a:t>c.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chiến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đấu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vệ</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Tổ</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quốc</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5262" y="1085849"/>
            <a:ext cx="5734050" cy="5429250"/>
          </a:xfrm>
          <a:prstGeom prst="rect">
            <a:avLst/>
          </a:prstGeom>
        </p:spPr>
      </p:pic>
      <p:pic>
        <p:nvPicPr>
          <p:cNvPr id="3" name="Picture 2"/>
          <p:cNvPicPr>
            <a:picLocks noChangeAspect="1"/>
          </p:cNvPicPr>
          <p:nvPr/>
        </p:nvPicPr>
        <p:blipFill>
          <a:blip r:embed="rId4"/>
          <a:stretch>
            <a:fillRect/>
          </a:stretch>
        </p:blipFill>
        <p:spPr>
          <a:xfrm>
            <a:off x="6150738" y="1085849"/>
            <a:ext cx="5772061" cy="5429250"/>
          </a:xfrm>
          <a:prstGeom prst="rect">
            <a:avLst/>
          </a:prstGeom>
        </p:spPr>
      </p:pic>
    </p:spTree>
    <p:extLst>
      <p:ext uri="{BB962C8B-B14F-4D97-AF65-F5344CB8AC3E}">
        <p14:creationId xmlns:p14="http://schemas.microsoft.com/office/powerpoint/2010/main" val="1278045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13126" y="1535113"/>
            <a:ext cx="6037263" cy="595312"/>
          </a:xfrm>
          <a:prstGeom prst="plaque">
            <a:avLst/>
          </a:prstGeom>
          <a:solidFill>
            <a:schemeClr val="accent4">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4" name="Rounded Rectangle 13"/>
          <p:cNvSpPr/>
          <p:nvPr/>
        </p:nvSpPr>
        <p:spPr>
          <a:xfrm>
            <a:off x="2311400" y="2628900"/>
            <a:ext cx="1798638" cy="1239838"/>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2311400" y="3868738"/>
            <a:ext cx="1798638" cy="666750"/>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7358" tIns="197358" rIns="197358" bIns="0" spcCol="1270"/>
          <a:lstStyle/>
          <a:p>
            <a:pPr algn="ctr" defTabSz="1233488">
              <a:lnSpc>
                <a:spcPct val="90000"/>
              </a:lnSpc>
              <a:spcAft>
                <a:spcPct val="35000"/>
              </a:spcAft>
              <a:defRPr/>
            </a:pPr>
            <a:r>
              <a:rPr lang="en-US" sz="2775" dirty="0" err="1">
                <a:latin typeface="Times New Roman" panose="02020603050405020304" pitchFamily="18" charset="0"/>
                <a:cs typeface="Times New Roman" panose="02020603050405020304" pitchFamily="18" charset="0"/>
              </a:rPr>
              <a:t>Rổ</a:t>
            </a:r>
            <a:r>
              <a:rPr lang="en-US" sz="2775" dirty="0">
                <a:latin typeface="Times New Roman" panose="02020603050405020304" pitchFamily="18" charset="0"/>
                <a:cs typeface="Times New Roman" panose="02020603050405020304" pitchFamily="18" charset="0"/>
              </a:rPr>
              <a:t> </a:t>
            </a:r>
            <a:r>
              <a:rPr lang="en-US" sz="2775" dirty="0" err="1">
                <a:latin typeface="Times New Roman" panose="02020603050405020304" pitchFamily="18" charset="0"/>
                <a:cs typeface="Times New Roman" panose="02020603050405020304" pitchFamily="18" charset="0"/>
              </a:rPr>
              <a:t>tre</a:t>
            </a:r>
            <a:endParaRPr lang="en-US" sz="2775"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4289425" y="2628900"/>
            <a:ext cx="1798638" cy="1239838"/>
          </a:xfrm>
          <a:prstGeom prst="round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4289425" y="3868738"/>
            <a:ext cx="1798638" cy="666750"/>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7358" tIns="197358" rIns="197358" bIns="0" spcCol="1270"/>
          <a:lstStyle/>
          <a:p>
            <a:pPr algn="ctr" defTabSz="1233488">
              <a:lnSpc>
                <a:spcPct val="90000"/>
              </a:lnSpc>
              <a:spcAft>
                <a:spcPct val="35000"/>
              </a:spcAft>
              <a:defRPr/>
            </a:pPr>
            <a:r>
              <a:rPr lang="en-US" sz="2775" dirty="0" err="1">
                <a:latin typeface="Times New Roman" panose="02020603050405020304" pitchFamily="18" charset="0"/>
                <a:cs typeface="Times New Roman" panose="02020603050405020304" pitchFamily="18" charset="0"/>
              </a:rPr>
              <a:t>Thúng</a:t>
            </a:r>
            <a:r>
              <a:rPr lang="en-US" sz="2775" dirty="0">
                <a:latin typeface="Times New Roman" panose="02020603050405020304" pitchFamily="18" charset="0"/>
                <a:cs typeface="Times New Roman" panose="02020603050405020304" pitchFamily="18" charset="0"/>
              </a:rPr>
              <a:t> </a:t>
            </a:r>
            <a:r>
              <a:rPr lang="en-US" sz="2775" dirty="0" err="1">
                <a:latin typeface="Times New Roman" panose="02020603050405020304" pitchFamily="18" charset="0"/>
                <a:cs typeface="Times New Roman" panose="02020603050405020304" pitchFamily="18" charset="0"/>
              </a:rPr>
              <a:t>tre</a:t>
            </a:r>
            <a:endParaRPr lang="en-US" sz="2775"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6268402" y="2628963"/>
            <a:ext cx="1798370" cy="1239077"/>
          </a:xfrm>
          <a:prstGeom prst="roundRect">
            <a:avLst/>
          </a:prstGeom>
          <a:blipFill>
            <a:blip r:embed="rId4"/>
            <a:srcRect/>
            <a:stretch>
              <a:fillRect t="-17000" b="-1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6269038" y="3868738"/>
            <a:ext cx="1797050" cy="666750"/>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7358" tIns="197358" rIns="197358" bIns="0" spcCol="1270"/>
          <a:lstStyle/>
          <a:p>
            <a:pPr algn="ctr" defTabSz="1233488">
              <a:lnSpc>
                <a:spcPct val="90000"/>
              </a:lnSpc>
              <a:spcAft>
                <a:spcPct val="35000"/>
              </a:spcAft>
              <a:defRPr/>
            </a:pPr>
            <a:r>
              <a:rPr lang="en-US" sz="2775" dirty="0" err="1">
                <a:latin typeface="Times New Roman" panose="02020603050405020304" pitchFamily="18" charset="0"/>
                <a:cs typeface="Times New Roman" panose="02020603050405020304" pitchFamily="18" charset="0"/>
              </a:rPr>
              <a:t>Chõng</a:t>
            </a:r>
            <a:r>
              <a:rPr lang="en-US" sz="2775" dirty="0">
                <a:latin typeface="Times New Roman" panose="02020603050405020304" pitchFamily="18" charset="0"/>
                <a:cs typeface="Times New Roman" panose="02020603050405020304" pitchFamily="18" charset="0"/>
              </a:rPr>
              <a:t> </a:t>
            </a:r>
            <a:r>
              <a:rPr lang="en-US" sz="2775" dirty="0" err="1">
                <a:latin typeface="Times New Roman" panose="02020603050405020304" pitchFamily="18" charset="0"/>
                <a:cs typeface="Times New Roman" panose="02020603050405020304" pitchFamily="18" charset="0"/>
              </a:rPr>
              <a:t>tre</a:t>
            </a:r>
            <a:endParaRPr lang="en-US" sz="2775"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8246685" y="2628963"/>
            <a:ext cx="1798370" cy="1239077"/>
          </a:xfrm>
          <a:prstGeom prst="roundRect">
            <a:avLst/>
          </a:prstGeom>
          <a:blipFill>
            <a:blip r:embed="rId5"/>
            <a:srcRect/>
            <a:stretch>
              <a:fillRect t="-29000" b="-2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8247064" y="3868738"/>
            <a:ext cx="1798637" cy="666750"/>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7358" tIns="197358" rIns="197358" bIns="0" spcCol="1270"/>
          <a:lstStyle/>
          <a:p>
            <a:pPr algn="ctr" defTabSz="1233488">
              <a:lnSpc>
                <a:spcPct val="90000"/>
              </a:lnSpc>
              <a:spcAft>
                <a:spcPct val="35000"/>
              </a:spcAft>
              <a:defRPr/>
            </a:pPr>
            <a:r>
              <a:rPr lang="en-US" sz="2775" dirty="0" err="1">
                <a:latin typeface="Times New Roman" panose="02020603050405020304" pitchFamily="18" charset="0"/>
                <a:cs typeface="Times New Roman" panose="02020603050405020304" pitchFamily="18" charset="0"/>
              </a:rPr>
              <a:t>Sọt</a:t>
            </a:r>
            <a:r>
              <a:rPr lang="en-US" sz="2775" dirty="0">
                <a:latin typeface="Times New Roman" panose="02020603050405020304" pitchFamily="18" charset="0"/>
                <a:cs typeface="Times New Roman" panose="02020603050405020304" pitchFamily="18" charset="0"/>
              </a:rPr>
              <a:t> </a:t>
            </a:r>
            <a:r>
              <a:rPr lang="en-US" sz="2775" dirty="0" err="1">
                <a:latin typeface="Times New Roman" panose="02020603050405020304" pitchFamily="18" charset="0"/>
                <a:cs typeface="Times New Roman" panose="02020603050405020304" pitchFamily="18" charset="0"/>
              </a:rPr>
              <a:t>tre</a:t>
            </a:r>
            <a:endParaRPr lang="en-US" sz="277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71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39270" y="371476"/>
            <a:ext cx="7518905" cy="10144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tre</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Nam,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Nam.</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9005"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sinh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lao</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động</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3248412"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văn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hóa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tinh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thần</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191266"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chiến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đấu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và</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bảo</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vệ</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quốc</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4420358" y="1420876"/>
            <a:ext cx="129274"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86287" y="1385894"/>
            <a:ext cx="2841534" cy="725172"/>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55560" y="1385894"/>
            <a:ext cx="3044118"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sp>
        <p:nvSpPr>
          <p:cNvPr id="26" name="Freeform 25"/>
          <p:cNvSpPr/>
          <p:nvPr/>
        </p:nvSpPr>
        <p:spPr>
          <a:xfrm>
            <a:off x="319005"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tay</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defTabSz="355600">
              <a:spcBef>
                <a:spcPct val="0"/>
              </a:spcBef>
              <a:spcAft>
                <a:spcPct val="35000"/>
              </a:spcAft>
            </a:pPr>
            <a:r>
              <a:rPr lang="en-US" sz="2800" i="1" dirty="0" err="1" smtClean="0">
                <a:solidFill>
                  <a:srgbClr val="FF0000"/>
                </a:solidFill>
                <a:latin typeface="Times New Roman" panose="02020603050405020304" pitchFamily="18" charset="0"/>
                <a:cs typeface="Times New Roman" panose="02020603050405020304" pitchFamily="18" charset="0"/>
              </a:rPr>
              <a:t>Là</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người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nhà</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27" name="Freeform 26"/>
          <p:cNvSpPr/>
          <p:nvPr/>
        </p:nvSpPr>
        <p:spPr>
          <a:xfrm>
            <a:off x="3248412"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nguồn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vui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8" name="Freeform 27"/>
          <p:cNvSpPr/>
          <p:nvPr/>
        </p:nvSpPr>
        <p:spPr>
          <a:xfrm>
            <a:off x="6191266"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khí</a:t>
            </a:r>
            <a:endParaRPr lang="en-US" sz="2800" dirty="0">
              <a:solidFill>
                <a:srgbClr val="FF0000"/>
              </a:solidFill>
              <a:latin typeface="Times New Roman" panose="02020603050405020304" pitchFamily="18" charset="0"/>
              <a:cs typeface="Times New Roman" panose="02020603050405020304" pitchFamily="18" charset="0"/>
            </a:endParaRPr>
          </a:p>
          <a:p>
            <a:pPr algn="ctr" defTabSz="355600">
              <a:spcBef>
                <a:spcPct val="0"/>
              </a:spcBef>
              <a:spcAft>
                <a:spcPct val="35000"/>
              </a:spcAft>
            </a:pPr>
            <a:r>
              <a:rPr lang="en-US" sz="2800" i="1" dirty="0" err="1" smtClean="0">
                <a:solidFill>
                  <a:srgbClr val="FF0000"/>
                </a:solidFill>
                <a:latin typeface="Times New Roman" panose="02020603050405020304" pitchFamily="18" charset="0"/>
                <a:cs typeface="Times New Roman" panose="02020603050405020304" pitchFamily="18" charset="0"/>
              </a:rPr>
              <a:t>Là</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đồng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chí</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Freeform 28"/>
          <p:cNvSpPr/>
          <p:nvPr/>
        </p:nvSpPr>
        <p:spPr>
          <a:xfrm>
            <a:off x="319005" y="5535304"/>
            <a:ext cx="8345371" cy="1164633"/>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nl-NL" sz="2800"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Tôn vinh, ca ngợi vai trò của cây tre trong cuộc sống của con người</a:t>
            </a:r>
            <a:endParaRPr lang="en-US" sz="2800" dirty="0">
              <a:solidFill>
                <a:srgbClr val="FFFF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1455547"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420358"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385716"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3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anim calcmode="lin" valueType="num">
                                      <p:cBhvr>
                                        <p:cTn id="44" dur="2000" fill="hold"/>
                                        <p:tgtEl>
                                          <p:spTgt spid="29"/>
                                        </p:tgtEl>
                                        <p:attrNameLst>
                                          <p:attrName>ppt_w</p:attrName>
                                        </p:attrNameLst>
                                      </p:cBhvr>
                                      <p:tavLst>
                                        <p:tav tm="0" fmla="#ppt_w*sin(2.5*pi*$)">
                                          <p:val>
                                            <p:fltVal val="0"/>
                                          </p:val>
                                        </p:tav>
                                        <p:tav tm="100000">
                                          <p:val>
                                            <p:fltVal val="1"/>
                                          </p:val>
                                        </p:tav>
                                      </p:tavLst>
                                    </p:anim>
                                    <p:anim calcmode="lin" valueType="num">
                                      <p:cBhvr>
                                        <p:cTn id="4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4" name="Freeform 23"/>
          <p:cNvSpPr/>
          <p:nvPr/>
        </p:nvSpPr>
        <p:spPr>
          <a:xfrm>
            <a:off x="4014786" y="1283563"/>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Trong hiện tại</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4" name="Freeform 33"/>
          <p:cNvSpPr/>
          <p:nvPr/>
        </p:nvSpPr>
        <p:spPr>
          <a:xfrm>
            <a:off x="874008" y="2322910"/>
            <a:ext cx="4960973" cy="138744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trúc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khúc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sáo</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diều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bay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lưng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Freeform 34"/>
          <p:cNvSpPr/>
          <p:nvPr/>
        </p:nvSpPr>
        <p:spPr>
          <a:xfrm>
            <a:off x="6318015" y="2320449"/>
            <a:ext cx="4960973" cy="138744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múa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sạp</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vang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gõ</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nhịp</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bước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ta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nhảy</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múa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7996670" y="134029"/>
            <a:ext cx="1450157" cy="2111199"/>
          </a:xfrm>
          <a:prstGeom prst="rect">
            <a:avLst/>
          </a:prstGeom>
        </p:spPr>
      </p:pic>
      <p:pic>
        <p:nvPicPr>
          <p:cNvPr id="2" name="Picture 1"/>
          <p:cNvPicPr>
            <a:picLocks noChangeAspect="1"/>
          </p:cNvPicPr>
          <p:nvPr/>
        </p:nvPicPr>
        <p:blipFill>
          <a:blip r:embed="rId5"/>
          <a:stretch>
            <a:fillRect/>
          </a:stretch>
        </p:blipFill>
        <p:spPr>
          <a:xfrm>
            <a:off x="914647" y="3783117"/>
            <a:ext cx="4877470" cy="1790700"/>
          </a:xfrm>
          <a:prstGeom prst="rect">
            <a:avLst/>
          </a:prstGeom>
        </p:spPr>
      </p:pic>
      <p:pic>
        <p:nvPicPr>
          <p:cNvPr id="3" name="Picture 2"/>
          <p:cNvPicPr>
            <a:picLocks noChangeAspect="1"/>
          </p:cNvPicPr>
          <p:nvPr/>
        </p:nvPicPr>
        <p:blipFill>
          <a:blip r:embed="rId6"/>
          <a:stretch>
            <a:fillRect/>
          </a:stretch>
        </p:blipFill>
        <p:spPr>
          <a:xfrm>
            <a:off x="6343647" y="3783114"/>
            <a:ext cx="4893250" cy="1790700"/>
          </a:xfrm>
          <a:prstGeom prst="rect">
            <a:avLst/>
          </a:prstGeom>
        </p:spPr>
      </p:pic>
      <p:sp>
        <p:nvSpPr>
          <p:cNvPr id="37" name="Freeform 36"/>
          <p:cNvSpPr/>
          <p:nvPr/>
        </p:nvSpPr>
        <p:spPr>
          <a:xfrm>
            <a:off x="957511" y="5646577"/>
            <a:ext cx="10279386" cy="11074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solidFill>
                  <a:srgbClr val="FF0000"/>
                </a:solidFill>
                <a:latin typeface="Times New Roman" panose="02020603050405020304" pitchFamily="18" charset="0"/>
                <a:cs typeface="Times New Roman" panose="02020603050405020304" pitchFamily="18" charset="0"/>
              </a:rPr>
              <a:t>Tre </a:t>
            </a:r>
            <a:r>
              <a:rPr lang="en-US" sz="3200" dirty="0" err="1" smtClean="0">
                <a:solidFill>
                  <a:srgbClr val="FF0000"/>
                </a:solidFill>
                <a:latin typeface="Times New Roman" panose="02020603050405020304" pitchFamily="18" charset="0"/>
                <a:cs typeface="Times New Roman" panose="02020603050405020304" pitchFamily="18" charset="0"/>
              </a:rPr>
              <a:t>gắn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thần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phương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để</a:t>
            </a:r>
            <a:r>
              <a:rPr lang="en-US" sz="3200" dirty="0" smtClean="0">
                <a:solidFill>
                  <a:srgbClr val="FF0000"/>
                </a:solidFill>
                <a:latin typeface="Times New Roman" panose="02020603050405020304" pitchFamily="18" charset="0"/>
                <a:cs typeface="Times New Roman" panose="02020603050405020304" pitchFamily="18" charset="0"/>
              </a:rPr>
              <a:t> con </a:t>
            </a:r>
            <a:r>
              <a:rPr lang="en-US" sz="3200" dirty="0" err="1" smtClean="0">
                <a:solidFill>
                  <a:srgbClr val="FF0000"/>
                </a:solidFill>
                <a:latin typeface="Times New Roman" panose="02020603050405020304" pitchFamily="18" charset="0"/>
                <a:cs typeface="Times New Roman" panose="02020603050405020304" pitchFamily="18" charset="0"/>
              </a:rPr>
              <a:t>người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bộc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lộ</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xúc</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7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80">
                                          <p:stCondLst>
                                            <p:cond delay="0"/>
                                          </p:stCondLst>
                                        </p:cTn>
                                        <p:tgtEl>
                                          <p:spTgt spid="36"/>
                                        </p:tgtEl>
                                      </p:cBhvr>
                                    </p:animEffect>
                                    <p:anim calcmode="lin" valueType="num">
                                      <p:cBhvr>
                                        <p:cTn id="3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5" dur="26">
                                          <p:stCondLst>
                                            <p:cond delay="650"/>
                                          </p:stCondLst>
                                        </p:cTn>
                                        <p:tgtEl>
                                          <p:spTgt spid="36"/>
                                        </p:tgtEl>
                                      </p:cBhvr>
                                      <p:to x="100000" y="60000"/>
                                    </p:animScale>
                                    <p:animScale>
                                      <p:cBhvr>
                                        <p:cTn id="36" dur="166" decel="50000">
                                          <p:stCondLst>
                                            <p:cond delay="676"/>
                                          </p:stCondLst>
                                        </p:cTn>
                                        <p:tgtEl>
                                          <p:spTgt spid="36"/>
                                        </p:tgtEl>
                                      </p:cBhvr>
                                      <p:to x="100000" y="100000"/>
                                    </p:animScale>
                                    <p:animScale>
                                      <p:cBhvr>
                                        <p:cTn id="37" dur="26">
                                          <p:stCondLst>
                                            <p:cond delay="1312"/>
                                          </p:stCondLst>
                                        </p:cTn>
                                        <p:tgtEl>
                                          <p:spTgt spid="36"/>
                                        </p:tgtEl>
                                      </p:cBhvr>
                                      <p:to x="100000" y="80000"/>
                                    </p:animScale>
                                    <p:animScale>
                                      <p:cBhvr>
                                        <p:cTn id="38" dur="166" decel="50000">
                                          <p:stCondLst>
                                            <p:cond delay="1338"/>
                                          </p:stCondLst>
                                        </p:cTn>
                                        <p:tgtEl>
                                          <p:spTgt spid="36"/>
                                        </p:tgtEl>
                                      </p:cBhvr>
                                      <p:to x="100000" y="100000"/>
                                    </p:animScale>
                                    <p:animScale>
                                      <p:cBhvr>
                                        <p:cTn id="39" dur="26">
                                          <p:stCondLst>
                                            <p:cond delay="1642"/>
                                          </p:stCondLst>
                                        </p:cTn>
                                        <p:tgtEl>
                                          <p:spTgt spid="36"/>
                                        </p:tgtEl>
                                      </p:cBhvr>
                                      <p:to x="100000" y="90000"/>
                                    </p:animScale>
                                    <p:animScale>
                                      <p:cBhvr>
                                        <p:cTn id="40" dur="166" decel="50000">
                                          <p:stCondLst>
                                            <p:cond delay="1668"/>
                                          </p:stCondLst>
                                        </p:cTn>
                                        <p:tgtEl>
                                          <p:spTgt spid="36"/>
                                        </p:tgtEl>
                                      </p:cBhvr>
                                      <p:to x="100000" y="100000"/>
                                    </p:animScale>
                                    <p:animScale>
                                      <p:cBhvr>
                                        <p:cTn id="41" dur="26">
                                          <p:stCondLst>
                                            <p:cond delay="1808"/>
                                          </p:stCondLst>
                                        </p:cTn>
                                        <p:tgtEl>
                                          <p:spTgt spid="36"/>
                                        </p:tgtEl>
                                      </p:cBhvr>
                                      <p:to x="100000" y="95000"/>
                                    </p:animScale>
                                    <p:animScale>
                                      <p:cBhvr>
                                        <p:cTn id="42" dur="166" decel="50000">
                                          <p:stCondLst>
                                            <p:cond delay="1834"/>
                                          </p:stCondLst>
                                        </p:cTn>
                                        <p:tgtEl>
                                          <p:spTgt spid="3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80">
                                          <p:stCondLst>
                                            <p:cond delay="0"/>
                                          </p:stCondLst>
                                        </p:cTn>
                                        <p:tgtEl>
                                          <p:spTgt spid="37"/>
                                        </p:tgtEl>
                                      </p:cBhvr>
                                    </p:animEffect>
                                    <p:anim calcmode="lin" valueType="num">
                                      <p:cBhvr>
                                        <p:cTn id="7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9" dur="26">
                                          <p:stCondLst>
                                            <p:cond delay="650"/>
                                          </p:stCondLst>
                                        </p:cTn>
                                        <p:tgtEl>
                                          <p:spTgt spid="37"/>
                                        </p:tgtEl>
                                      </p:cBhvr>
                                      <p:to x="100000" y="60000"/>
                                    </p:animScale>
                                    <p:animScale>
                                      <p:cBhvr>
                                        <p:cTn id="80" dur="166" decel="50000">
                                          <p:stCondLst>
                                            <p:cond delay="676"/>
                                          </p:stCondLst>
                                        </p:cTn>
                                        <p:tgtEl>
                                          <p:spTgt spid="37"/>
                                        </p:tgtEl>
                                      </p:cBhvr>
                                      <p:to x="100000" y="100000"/>
                                    </p:animScale>
                                    <p:animScale>
                                      <p:cBhvr>
                                        <p:cTn id="81" dur="26">
                                          <p:stCondLst>
                                            <p:cond delay="1312"/>
                                          </p:stCondLst>
                                        </p:cTn>
                                        <p:tgtEl>
                                          <p:spTgt spid="37"/>
                                        </p:tgtEl>
                                      </p:cBhvr>
                                      <p:to x="100000" y="80000"/>
                                    </p:animScale>
                                    <p:animScale>
                                      <p:cBhvr>
                                        <p:cTn id="82" dur="166" decel="50000">
                                          <p:stCondLst>
                                            <p:cond delay="1338"/>
                                          </p:stCondLst>
                                        </p:cTn>
                                        <p:tgtEl>
                                          <p:spTgt spid="37"/>
                                        </p:tgtEl>
                                      </p:cBhvr>
                                      <p:to x="100000" y="100000"/>
                                    </p:animScale>
                                    <p:animScale>
                                      <p:cBhvr>
                                        <p:cTn id="83" dur="26">
                                          <p:stCondLst>
                                            <p:cond delay="1642"/>
                                          </p:stCondLst>
                                        </p:cTn>
                                        <p:tgtEl>
                                          <p:spTgt spid="37"/>
                                        </p:tgtEl>
                                      </p:cBhvr>
                                      <p:to x="100000" y="90000"/>
                                    </p:animScale>
                                    <p:animScale>
                                      <p:cBhvr>
                                        <p:cTn id="84" dur="166" decel="50000">
                                          <p:stCondLst>
                                            <p:cond delay="1668"/>
                                          </p:stCondLst>
                                        </p:cTn>
                                        <p:tgtEl>
                                          <p:spTgt spid="37"/>
                                        </p:tgtEl>
                                      </p:cBhvr>
                                      <p:to x="100000" y="100000"/>
                                    </p:animScale>
                                    <p:animScale>
                                      <p:cBhvr>
                                        <p:cTn id="85" dur="26">
                                          <p:stCondLst>
                                            <p:cond delay="1808"/>
                                          </p:stCondLst>
                                        </p:cTn>
                                        <p:tgtEl>
                                          <p:spTgt spid="37"/>
                                        </p:tgtEl>
                                      </p:cBhvr>
                                      <p:to x="100000" y="95000"/>
                                    </p:animScale>
                                    <p:animScale>
                                      <p:cBhvr>
                                        <p:cTn id="86"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4" grpId="0" animBg="1"/>
      <p:bldP spid="3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4" name="Freeform 23"/>
          <p:cNvSpPr/>
          <p:nvPr/>
        </p:nvSpPr>
        <p:spPr>
          <a:xfrm>
            <a:off x="3929061" y="1201722"/>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Trong tương lai</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8030902" y="800101"/>
            <a:ext cx="4161098" cy="6057900"/>
          </a:xfrm>
          <a:prstGeom prst="rect">
            <a:avLst/>
          </a:prstGeom>
        </p:spPr>
      </p:pic>
      <p:sp>
        <p:nvSpPr>
          <p:cNvPr id="25" name="Rectangle 24"/>
          <p:cNvSpPr/>
          <p:nvPr/>
        </p:nvSpPr>
        <p:spPr>
          <a:xfrm>
            <a:off x="163130" y="2049047"/>
            <a:ext cx="10920548" cy="4708981"/>
          </a:xfrm>
          <a:prstGeom prst="rect">
            <a:avLst/>
          </a:prstGeom>
          <a:solidFill>
            <a:schemeClr val="bg1"/>
          </a:solidFill>
        </p:spPr>
        <p:txBody>
          <a:bodyPr wrap="square">
            <a:spAutoFit/>
          </a:bodyPr>
          <a:lstStyle/>
          <a:p>
            <a:pPr algn="just">
              <a:tabLst>
                <a:tab pos="90170" algn="l"/>
                <a:tab pos="180340" algn="l"/>
              </a:tabLst>
            </a:pPr>
            <a:r>
              <a:rPr lang="en-US" sz="3000" dirty="0" smtClean="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Khẳng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định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sắt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thép</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nhiều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hơn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nứa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nhưng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vẫn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một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vô</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cùng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bởi</a:t>
            </a:r>
            <a:r>
              <a:rPr lang="en-US" sz="3000" dirty="0">
                <a:solidFill>
                  <a:prstClr val="black"/>
                </a:solidFill>
                <a:latin typeface="Times New Roman" panose="02020603050405020304" pitchFamily="18" charset="0"/>
                <a:ea typeface="Times New Roman" panose="02020603050405020304" pitchFamily="18" charset="0"/>
              </a:rPr>
              <a:t>: </a:t>
            </a:r>
            <a:r>
              <a:rPr lang="en-US" sz="3000" i="1" dirty="0">
                <a:solidFill>
                  <a:prstClr val="black"/>
                </a:solidFill>
                <a:latin typeface="Times New Roman" panose="02020603050405020304" pitchFamily="18" charset="0"/>
                <a:ea typeface="Times New Roman" panose="02020603050405020304" pitchFamily="18" charset="0"/>
              </a:rPr>
              <a:t>Tre </a:t>
            </a:r>
            <a:r>
              <a:rPr lang="en-US" sz="3000" i="1" dirty="0" err="1">
                <a:solidFill>
                  <a:prstClr val="black"/>
                </a:solidFill>
                <a:latin typeface="Times New Roman" panose="02020603050405020304" pitchFamily="18" charset="0"/>
                <a:ea typeface="Times New Roman" panose="02020603050405020304" pitchFamily="18" charset="0"/>
              </a:rPr>
              <a:t>vẫn</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là</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bóng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mát</a:t>
            </a:r>
            <a:r>
              <a:rPr lang="en-US" sz="3000" i="1" dirty="0">
                <a:solidFill>
                  <a:prstClr val="black"/>
                </a:solidFill>
                <a:latin typeface="Times New Roman" panose="02020603050405020304" pitchFamily="18" charset="0"/>
                <a:ea typeface="Times New Roman" panose="02020603050405020304" pitchFamily="18" charset="0"/>
              </a:rPr>
              <a:t>, Tre </a:t>
            </a:r>
            <a:r>
              <a:rPr lang="en-US" sz="3000" i="1" dirty="0" err="1">
                <a:solidFill>
                  <a:prstClr val="black"/>
                </a:solidFill>
                <a:latin typeface="Times New Roman" panose="02020603050405020304" pitchFamily="18" charset="0"/>
                <a:ea typeface="Times New Roman" panose="02020603050405020304" pitchFamily="18" charset="0"/>
              </a:rPr>
              <a:t>vẫn</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mang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khúc</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tâm</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tình</a:t>
            </a:r>
            <a:r>
              <a:rPr lang="en-US" sz="3000" i="1" dirty="0">
                <a:solidFill>
                  <a:prstClr val="black"/>
                </a:solidFill>
                <a:latin typeface="Times New Roman" panose="02020603050405020304" pitchFamily="18" charset="0"/>
                <a:ea typeface="Times New Roman" panose="02020603050405020304" pitchFamily="18" charset="0"/>
              </a:rPr>
              <a:t>,</a:t>
            </a:r>
            <a:r>
              <a:rPr lang="en-US" sz="3000" dirty="0">
                <a:solidFill>
                  <a:prstClr val="black"/>
                </a:solidFill>
                <a:latin typeface="Times New Roman" panose="02020603050405020304" pitchFamily="18" charset="0"/>
                <a:ea typeface="Times New Roman" panose="02020603050405020304" pitchFamily="18" charset="0"/>
              </a:rPr>
              <a:t>...</a:t>
            </a:r>
          </a:p>
          <a:p>
            <a:pPr algn="just">
              <a:tabLst>
                <a:tab pos="90170" algn="l"/>
                <a:tab pos="180340" algn="l"/>
              </a:tabLst>
            </a:pPr>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đã</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gắn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với</a:t>
            </a:r>
            <a:r>
              <a:rPr lang="en-US" sz="3000" dirty="0">
                <a:solidFill>
                  <a:prstClr val="black"/>
                </a:solidFill>
                <a:latin typeface="Times New Roman" panose="02020603050405020304" pitchFamily="18" charset="0"/>
                <a:ea typeface="Times New Roman" panose="02020603050405020304" pitchFamily="18" charset="0"/>
              </a:rPr>
              <a:t> con </a:t>
            </a:r>
            <a:r>
              <a:rPr lang="en-US" sz="3000" dirty="0" err="1">
                <a:solidFill>
                  <a:prstClr val="black"/>
                </a:solidFill>
                <a:latin typeface="Times New Roman" panose="02020603050405020304" pitchFamily="18" charset="0"/>
                <a:ea typeface="Times New Roman" panose="02020603050405020304" pitchFamily="18" charset="0"/>
              </a:rPr>
              <a:t>người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Việt</a:t>
            </a:r>
            <a:r>
              <a:rPr lang="en-US" sz="3000" dirty="0">
                <a:solidFill>
                  <a:prstClr val="black"/>
                </a:solidFill>
                <a:latin typeface="Times New Roman" panose="02020603050405020304" pitchFamily="18" charset="0"/>
                <a:ea typeface="Times New Roman" panose="02020603050405020304" pitchFamily="18" charset="0"/>
              </a:rPr>
              <a:t> Nam qua </a:t>
            </a:r>
            <a:r>
              <a:rPr lang="en-US" sz="3000" dirty="0" err="1">
                <a:solidFill>
                  <a:prstClr val="black"/>
                </a:solidFill>
                <a:latin typeface="Times New Roman" panose="02020603050405020304" pitchFamily="18" charset="0"/>
                <a:ea typeface="Times New Roman" panose="02020603050405020304" pitchFamily="18" charset="0"/>
              </a:rPr>
              <a:t>rất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nhiều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thế</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hệ</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sự</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kế</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tiếp</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từ</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này</a:t>
            </a:r>
            <a:r>
              <a:rPr lang="en-US" sz="3000" dirty="0">
                <a:solidFill>
                  <a:prstClr val="black"/>
                </a:solidFill>
                <a:latin typeface="Times New Roman" panose="02020603050405020304" pitchFamily="18" charset="0"/>
                <a:ea typeface="Times New Roman" panose="02020603050405020304" pitchFamily="18" charset="0"/>
              </a:rPr>
              <a:t> sang </a:t>
            </a:r>
            <a:r>
              <a:rPr lang="en-US" sz="3000" dirty="0" err="1">
                <a:solidFill>
                  <a:prstClr val="black"/>
                </a:solidFill>
                <a:latin typeface="Times New Roman" panose="02020603050405020304" pitchFamily="18" charset="0"/>
                <a:ea typeface="Times New Roman" panose="02020603050405020304" pitchFamily="18" charset="0"/>
              </a:rPr>
              <a:t>đời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khác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truyền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cho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nhau</a:t>
            </a:r>
            <a:r>
              <a:rPr lang="en-US" sz="3000" dirty="0">
                <a:solidFill>
                  <a:prstClr val="black"/>
                </a:solidFill>
                <a:latin typeface="Times New Roman" panose="02020603050405020304" pitchFamily="18" charset="0"/>
                <a:ea typeface="Times New Roman" panose="02020603050405020304" pitchFamily="18" charset="0"/>
              </a:rPr>
              <a:t>. Tin </a:t>
            </a:r>
            <a:r>
              <a:rPr lang="en-US" sz="3000" dirty="0" err="1">
                <a:solidFill>
                  <a:prstClr val="black"/>
                </a:solidFill>
                <a:latin typeface="Times New Roman" panose="02020603050405020304" pitchFamily="18" charset="0"/>
                <a:ea typeface="Times New Roman" panose="02020603050405020304" pitchFamily="18" charset="0"/>
              </a:rPr>
              <a:t>tưởng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vào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truyền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văn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hóa</a:t>
            </a:r>
            <a:r>
              <a:rPr lang="en-US" sz="3000"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uống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nước</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nhớ</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nguồn</a:t>
            </a:r>
            <a:r>
              <a:rPr lang="en-US" sz="3000" dirty="0">
                <a:solidFill>
                  <a:prstClr val="black"/>
                </a:solidFill>
                <a:latin typeface="Times New Roman" panose="02020603050405020304" pitchFamily="18" charset="0"/>
                <a:ea typeface="Times New Roman" panose="02020603050405020304" pitchFamily="18" charset="0"/>
              </a:rPr>
              <a:t>.</a:t>
            </a:r>
          </a:p>
          <a:p>
            <a:pPr algn="just">
              <a:tabLst>
                <a:tab pos="90170" algn="l"/>
                <a:tab pos="180340" algn="l"/>
              </a:tabLst>
            </a:pPr>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sức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mãnh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liệt</a:t>
            </a:r>
            <a:r>
              <a:rPr lang="en-US" sz="3000" dirty="0">
                <a:solidFill>
                  <a:prstClr val="black"/>
                </a:solidFill>
                <a:latin typeface="Times New Roman" panose="02020603050405020304" pitchFamily="18" charset="0"/>
                <a:ea typeface="Times New Roman" panose="02020603050405020304" pitchFamily="18" charset="0"/>
              </a:rPr>
              <a:t>, ở </a:t>
            </a:r>
            <a:r>
              <a:rPr lang="en-US" sz="3000" dirty="0" err="1">
                <a:solidFill>
                  <a:prstClr val="black"/>
                </a:solidFill>
                <a:latin typeface="Times New Roman" panose="02020603050405020304" pitchFamily="18" charset="0"/>
                <a:ea typeface="Times New Roman" panose="02020603050405020304" pitchFamily="18" charset="0"/>
              </a:rPr>
              <a:t>đâu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cũng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smtClean="0">
                <a:solidFill>
                  <a:prstClr val="black"/>
                </a:solidFill>
                <a:latin typeface="Times New Roman" panose="02020603050405020304" pitchFamily="18" charset="0"/>
                <a:ea typeface="Times New Roman" panose="02020603050405020304" pitchFamily="18" charset="0"/>
              </a:rPr>
              <a:t>được</a:t>
            </a:r>
            <a:endParaRPr lang="en-US" sz="3000" dirty="0">
              <a:solidFill>
                <a:prstClr val="black"/>
              </a:solidFill>
              <a:latin typeface="Times New Roman" panose="02020603050405020304" pitchFamily="18" charset="0"/>
              <a:ea typeface="Times New Roman" panose="02020603050405020304" pitchFamily="18" charset="0"/>
            </a:endParaRPr>
          </a:p>
          <a:p>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mang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những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đức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tính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người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hiền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tượng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trưng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cao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quý</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dân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Việt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smtClean="0">
                <a:solidFill>
                  <a:prstClr val="black"/>
                </a:solidFill>
                <a:latin typeface="Times New Roman" panose="02020603050405020304" pitchFamily="18" charset="0"/>
                <a:ea typeface="Times New Roman" panose="02020603050405020304" pitchFamily="18" charset="0"/>
              </a:rPr>
              <a:t>Nam.</a:t>
            </a:r>
            <a:endParaRPr lang="en-US" sz="3000" dirty="0">
              <a:solidFill>
                <a:prstClr val="black"/>
              </a:solidFill>
            </a:endParaRPr>
          </a:p>
        </p:txBody>
      </p:sp>
    </p:spTree>
    <p:extLst>
      <p:ext uri="{BB962C8B-B14F-4D97-AF65-F5344CB8AC3E}">
        <p14:creationId xmlns:p14="http://schemas.microsoft.com/office/powerpoint/2010/main" val="257630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8030902" y="800101"/>
            <a:ext cx="4161098" cy="6057900"/>
          </a:xfrm>
          <a:prstGeom prst="rect">
            <a:avLst/>
          </a:prstGeom>
        </p:spPr>
      </p:pic>
      <p:sp>
        <p:nvSpPr>
          <p:cNvPr id="14" name="Shape 13"/>
          <p:cNvSpPr/>
          <p:nvPr/>
        </p:nvSpPr>
        <p:spPr>
          <a:xfrm>
            <a:off x="399991" y="2317991"/>
            <a:ext cx="5311775" cy="3319859"/>
          </a:xfrm>
          <a:prstGeom prst="swooshArrow">
            <a:avLst>
              <a:gd name="adj1" fmla="val 25000"/>
              <a:gd name="adj2" fmla="val 25000"/>
            </a:avLst>
          </a:prstGeom>
        </p:spPr>
        <p:style>
          <a:lnRef idx="0">
            <a:schemeClr val="dk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5" name="Oval 14"/>
          <p:cNvSpPr/>
          <p:nvPr/>
        </p:nvSpPr>
        <p:spPr>
          <a:xfrm>
            <a:off x="1634978" y="4127314"/>
            <a:ext cx="185912" cy="185912"/>
          </a:xfrm>
          <a:prstGeom prst="ellipse">
            <a:avLst/>
          </a:pr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grpSp>
        <p:nvGrpSpPr>
          <p:cNvPr id="26" name="Group 25"/>
          <p:cNvGrpSpPr/>
          <p:nvPr/>
        </p:nvGrpSpPr>
        <p:grpSpPr>
          <a:xfrm>
            <a:off x="1539244" y="4220270"/>
            <a:ext cx="3505771" cy="1753810"/>
            <a:chOff x="1139253" y="2347109"/>
            <a:chExt cx="3505771" cy="1753810"/>
          </a:xfrm>
        </p:grpSpPr>
        <p:sp>
          <p:nvSpPr>
            <p:cNvPr id="31" name="Rectangle 30"/>
            <p:cNvSpPr/>
            <p:nvPr/>
          </p:nvSpPr>
          <p:spPr>
            <a:xfrm>
              <a:off x="1327943" y="2347109"/>
              <a:ext cx="1726326" cy="14175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1139253" y="2683340"/>
              <a:ext cx="3505771" cy="1417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511" tIns="0" rIns="0" bIns="0" numCol="1" spcCol="1270" anchor="t" anchorCtr="0">
              <a:noAutofit/>
            </a:bodyPr>
            <a:lstStyle/>
            <a:p>
              <a:pPr lvl="0" algn="l"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Trong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hiện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tại</a:t>
              </a:r>
              <a:endParaRPr lang="en-US" sz="3600" kern="1200" dirty="0">
                <a:latin typeface="Times New Roman" panose="02020603050405020304" pitchFamily="18" charset="0"/>
                <a:cs typeface="Times New Roman" panose="02020603050405020304" pitchFamily="18" charset="0"/>
              </a:endParaRPr>
            </a:p>
          </p:txBody>
        </p:sp>
      </p:grpSp>
      <p:sp>
        <p:nvSpPr>
          <p:cNvPr id="27" name="Oval 26"/>
          <p:cNvSpPr/>
          <p:nvPr/>
        </p:nvSpPr>
        <p:spPr>
          <a:xfrm>
            <a:off x="3348026" y="3280750"/>
            <a:ext cx="318706" cy="318706"/>
          </a:xfrm>
          <a:prstGeom prst="ellipse">
            <a:avLst/>
          </a:prstGeom>
        </p:spPr>
        <p:style>
          <a:lnRef idx="2">
            <a:schemeClr val="lt1">
              <a:hueOff val="0"/>
              <a:satOff val="0"/>
              <a:lumOff val="0"/>
              <a:alphaOff val="0"/>
            </a:schemeClr>
          </a:lnRef>
          <a:fillRef idx="1">
            <a:schemeClr val="accent3">
              <a:shade val="50000"/>
              <a:hueOff val="267556"/>
              <a:satOff val="-4269"/>
              <a:lumOff val="41107"/>
              <a:alphaOff val="0"/>
            </a:schemeClr>
          </a:fillRef>
          <a:effectRef idx="0">
            <a:schemeClr val="accent3">
              <a:shade val="50000"/>
              <a:hueOff val="267556"/>
              <a:satOff val="-4269"/>
              <a:lumOff val="41107"/>
              <a:alphaOff val="0"/>
            </a:schemeClr>
          </a:effectRef>
          <a:fontRef idx="minor">
            <a:schemeClr val="lt1"/>
          </a:fontRef>
        </p:style>
      </p:sp>
      <p:grpSp>
        <p:nvGrpSpPr>
          <p:cNvPr id="28" name="Group 27"/>
          <p:cNvGrpSpPr/>
          <p:nvPr/>
        </p:nvGrpSpPr>
        <p:grpSpPr>
          <a:xfrm>
            <a:off x="3292130" y="3440103"/>
            <a:ext cx="3236321" cy="2508154"/>
            <a:chOff x="2892139" y="1566942"/>
            <a:chExt cx="3236321" cy="2508154"/>
          </a:xfrm>
        </p:grpSpPr>
        <p:sp>
          <p:nvSpPr>
            <p:cNvPr id="29" name="Rectangle 28"/>
            <p:cNvSpPr/>
            <p:nvPr/>
          </p:nvSpPr>
          <p:spPr>
            <a:xfrm>
              <a:off x="3107388" y="1566942"/>
              <a:ext cx="1726326" cy="219774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2892139" y="1877350"/>
              <a:ext cx="3236321" cy="21977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876" tIns="0" rIns="0" bIns="0" numCol="1" spcCol="1270" anchor="t" anchorCtr="0">
              <a:noAutofit/>
            </a:bodyPr>
            <a:lstStyle/>
            <a:p>
              <a:pPr lvl="0" algn="l"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Trong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tương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lai</a:t>
              </a:r>
              <a:endParaRPr lang="en-US" sz="3600" kern="1200" dirty="0">
                <a:latin typeface="Times New Roman" panose="02020603050405020304" pitchFamily="18" charset="0"/>
                <a:cs typeface="Times New Roman" panose="02020603050405020304" pitchFamily="18" charset="0"/>
              </a:endParaRPr>
            </a:p>
          </p:txBody>
        </p:sp>
      </p:grpSp>
      <p:cxnSp>
        <p:nvCxnSpPr>
          <p:cNvPr id="33" name="Straight Connector 32"/>
          <p:cNvCxnSpPr/>
          <p:nvPr/>
        </p:nvCxnSpPr>
        <p:spPr>
          <a:xfrm>
            <a:off x="6609211" y="2173403"/>
            <a:ext cx="871" cy="1695390"/>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7275962" y="1499770"/>
            <a:ext cx="3382070" cy="465856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smtClean="0">
                <a:solidFill>
                  <a:srgbClr val="FF0000"/>
                </a:solidFill>
                <a:latin typeface="Times New Roman" panose="02020603050405020304" pitchFamily="18" charset="0"/>
                <a:cs typeface="Times New Roman" panose="02020603050405020304" pitchFamily="18" charset="0"/>
              </a:rPr>
              <a:t>Lời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khẳng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tre</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vẫn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mãi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 con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mang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lớn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lao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thay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0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80">
                                          <p:stCondLst>
                                            <p:cond delay="0"/>
                                          </p:stCondLst>
                                        </p:cTn>
                                        <p:tgtEl>
                                          <p:spTgt spid="33"/>
                                        </p:tgtEl>
                                      </p:cBhvr>
                                    </p:animEffect>
                                    <p:anim calcmode="lin" valueType="num">
                                      <p:cBhvr>
                                        <p:cTn id="2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6" dur="26">
                                          <p:stCondLst>
                                            <p:cond delay="650"/>
                                          </p:stCondLst>
                                        </p:cTn>
                                        <p:tgtEl>
                                          <p:spTgt spid="33"/>
                                        </p:tgtEl>
                                      </p:cBhvr>
                                      <p:to x="100000" y="60000"/>
                                    </p:animScale>
                                    <p:animScale>
                                      <p:cBhvr>
                                        <p:cTn id="27" dur="166" decel="50000">
                                          <p:stCondLst>
                                            <p:cond delay="676"/>
                                          </p:stCondLst>
                                        </p:cTn>
                                        <p:tgtEl>
                                          <p:spTgt spid="33"/>
                                        </p:tgtEl>
                                      </p:cBhvr>
                                      <p:to x="100000" y="100000"/>
                                    </p:animScale>
                                    <p:animScale>
                                      <p:cBhvr>
                                        <p:cTn id="28" dur="26">
                                          <p:stCondLst>
                                            <p:cond delay="1312"/>
                                          </p:stCondLst>
                                        </p:cTn>
                                        <p:tgtEl>
                                          <p:spTgt spid="33"/>
                                        </p:tgtEl>
                                      </p:cBhvr>
                                      <p:to x="100000" y="80000"/>
                                    </p:animScale>
                                    <p:animScale>
                                      <p:cBhvr>
                                        <p:cTn id="29" dur="166" decel="50000">
                                          <p:stCondLst>
                                            <p:cond delay="1338"/>
                                          </p:stCondLst>
                                        </p:cTn>
                                        <p:tgtEl>
                                          <p:spTgt spid="33"/>
                                        </p:tgtEl>
                                      </p:cBhvr>
                                      <p:to x="100000" y="100000"/>
                                    </p:animScale>
                                    <p:animScale>
                                      <p:cBhvr>
                                        <p:cTn id="30" dur="26">
                                          <p:stCondLst>
                                            <p:cond delay="1642"/>
                                          </p:stCondLst>
                                        </p:cTn>
                                        <p:tgtEl>
                                          <p:spTgt spid="33"/>
                                        </p:tgtEl>
                                      </p:cBhvr>
                                      <p:to x="100000" y="90000"/>
                                    </p:animScale>
                                    <p:animScale>
                                      <p:cBhvr>
                                        <p:cTn id="31" dur="166" decel="50000">
                                          <p:stCondLst>
                                            <p:cond delay="1668"/>
                                          </p:stCondLst>
                                        </p:cTn>
                                        <p:tgtEl>
                                          <p:spTgt spid="33"/>
                                        </p:tgtEl>
                                      </p:cBhvr>
                                      <p:to x="100000" y="100000"/>
                                    </p:animScale>
                                    <p:animScale>
                                      <p:cBhvr>
                                        <p:cTn id="32" dur="26">
                                          <p:stCondLst>
                                            <p:cond delay="1808"/>
                                          </p:stCondLst>
                                        </p:cTn>
                                        <p:tgtEl>
                                          <p:spTgt spid="33"/>
                                        </p:tgtEl>
                                      </p:cBhvr>
                                      <p:to x="100000" y="95000"/>
                                    </p:animScale>
                                    <p:animScale>
                                      <p:cBhvr>
                                        <p:cTn id="33" dur="166" decel="50000">
                                          <p:stCondLst>
                                            <p:cond delay="1834"/>
                                          </p:stCondLst>
                                        </p:cTn>
                                        <p:tgtEl>
                                          <p:spTgt spid="3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5441" y="14081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3">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152463" y="1828800"/>
              <a:ext cx="1564470"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9BBB59">
                      <a:lumMod val="75000"/>
                    </a:srgbClr>
                  </a:solidFill>
                  <a:latin typeface="Tahoma" panose="020B0604030504040204" pitchFamily="34" charset="0"/>
                  <a:cs typeface="Tahoma" panose="020B0604030504040204" pitchFamily="34" charset="0"/>
                </a:rPr>
                <a:t>TỔNG KẾT</a:t>
              </a:r>
              <a:endParaRPr lang="en-US" sz="2400" b="1" dirty="0">
                <a:solidFill>
                  <a:srgbClr val="9BBB59">
                    <a:lumMod val="75000"/>
                  </a:srgbClr>
                </a:solidFill>
                <a:latin typeface="Tahoma" panose="020B0604030504040204" pitchFamily="34" charset="0"/>
                <a:cs typeface="Tahoma" panose="020B0604030504040204" pitchFamily="34" charset="0"/>
              </a:endParaRPr>
            </a:p>
          </p:txBody>
        </p:sp>
      </p:grpSp>
      <p:sp>
        <p:nvSpPr>
          <p:cNvPr id="8" name="Freeform 7"/>
          <p:cNvSpPr/>
          <p:nvPr/>
        </p:nvSpPr>
        <p:spPr>
          <a:xfrm>
            <a:off x="4078139" y="967923"/>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Cây tre Việt Nam</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3707670" y="2100557"/>
            <a:ext cx="3361186" cy="301181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flipH="1">
            <a:off x="5155721" y="2103122"/>
            <a:ext cx="3213302" cy="3011810"/>
          </a:xfrm>
          <a:prstGeom prst="rect">
            <a:avLst/>
          </a:prstGeom>
        </p:spPr>
      </p:pic>
      <p:sp>
        <p:nvSpPr>
          <p:cNvPr id="11" name="Freeform 10"/>
          <p:cNvSpPr/>
          <p:nvPr/>
        </p:nvSpPr>
        <p:spPr>
          <a:xfrm>
            <a:off x="1018453" y="2100557"/>
            <a:ext cx="2435079" cy="71437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3200" b="1" dirty="0" err="1" smtClean="0">
                <a:solidFill>
                  <a:srgbClr val="FF0000"/>
                </a:solidFill>
                <a:latin typeface="Times New Roman" panose="02020603050405020304" pitchFamily="18" charset="0"/>
                <a:cs typeface="Times New Roman" panose="02020603050405020304" pitchFamily="18" charset="0"/>
              </a:rPr>
              <a:t>Nghệ</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endParaRPr lang="en-US" sz="32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2" name="Freeform 11"/>
          <p:cNvSpPr/>
          <p:nvPr/>
        </p:nvSpPr>
        <p:spPr>
          <a:xfrm>
            <a:off x="8599445" y="2085983"/>
            <a:ext cx="2435079" cy="71437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3200" b="1" dirty="0" err="1" smtClean="0">
                <a:solidFill>
                  <a:srgbClr val="FF0000"/>
                </a:solidFill>
                <a:latin typeface="Times New Roman" panose="02020603050405020304" pitchFamily="18" charset="0"/>
                <a:cs typeface="Times New Roman" panose="02020603050405020304" pitchFamily="18" charset="0"/>
              </a:rPr>
              <a:t>Nội</a:t>
            </a:r>
            <a:r>
              <a:rPr lang="en-US" sz="3200" b="1" dirty="0" smtClean="0">
                <a:solidFill>
                  <a:srgbClr val="FF0000"/>
                </a:solidFill>
                <a:latin typeface="Times New Roman" panose="02020603050405020304" pitchFamily="18" charset="0"/>
                <a:cs typeface="Times New Roman" panose="02020603050405020304" pitchFamily="18" charset="0"/>
              </a:rPr>
              <a:t> dung</a:t>
            </a:r>
            <a:endParaRPr lang="en-US" sz="32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3" name="Freeform 12"/>
          <p:cNvSpPr/>
          <p:nvPr/>
        </p:nvSpPr>
        <p:spPr>
          <a:xfrm>
            <a:off x="164888" y="3267506"/>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Nhân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hóa</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ẩn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dụ</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so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sánh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hoán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dụ</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2333730" y="3267506"/>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Lời</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văn</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giàu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giàu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điệu</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7878565" y="3160117"/>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Vẻ</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đẹp</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bình</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dị</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10047407" y="3160117"/>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phẩm</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quý</a:t>
            </a:r>
            <a:r>
              <a:rPr lang="en-US" sz="28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cs typeface="Times New Roman" panose="02020603050405020304" pitchFamily="18" charset="0"/>
              </a:rPr>
              <a:t>báu</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1" name="Freeform 20"/>
          <p:cNvSpPr/>
          <p:nvPr/>
        </p:nvSpPr>
        <p:spPr>
          <a:xfrm>
            <a:off x="1494901" y="5696544"/>
            <a:ext cx="9030251"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BIỂU TƯỢNG CHO DÂN TỘC VIỆT NAM</a:t>
            </a:r>
            <a:endParaRPr lang="en-US" sz="2800" b="1" dirty="0">
              <a:solidFill>
                <a:prstClr val="white"/>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7941915" y="1350665"/>
            <a:ext cx="187506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03308" y="1367822"/>
            <a:ext cx="187506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03308" y="1367822"/>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816984" y="1382396"/>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9816984" y="2800359"/>
            <a:ext cx="1217540" cy="35719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673218" y="2835874"/>
            <a:ext cx="1143766" cy="28891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03308" y="2834498"/>
            <a:ext cx="1199632" cy="43300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018453" y="2835874"/>
            <a:ext cx="1084855" cy="41087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51836" y="5372114"/>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191223" y="5264725"/>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525152" y="5982886"/>
            <a:ext cx="66607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1836" y="6110503"/>
            <a:ext cx="66607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20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4" name="Freeform 3"/>
          <p:cNvSpPr/>
          <p:nvPr/>
        </p:nvSpPr>
        <p:spPr>
          <a:xfrm>
            <a:off x="231070" y="557212"/>
            <a:ext cx="7984243" cy="602932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b="1" dirty="0" smtClean="0">
                <a:solidFill>
                  <a:srgbClr val="FF0000"/>
                </a:solidFill>
                <a:latin typeface="Times New Roman" panose="02020603050405020304" pitchFamily="18" charset="0"/>
                <a:cs typeface="Times New Roman" panose="02020603050405020304" pitchFamily="18" charset="0"/>
              </a:rPr>
              <a:t>HÃY TÌM KIẾM VÀ GHI LẠI MỘT SỐ THÔNG TIN LIÊN QUAN ĐẾN CÂY TRE</a:t>
            </a:r>
          </a:p>
          <a:p>
            <a:pPr marL="457200" indent="-457200" defTabSz="355600">
              <a:spcBef>
                <a:spcPct val="0"/>
              </a:spcBef>
              <a:spcAft>
                <a:spcPct val="35000"/>
              </a:spcAft>
              <a:buFontTx/>
              <a:buChar char="-"/>
            </a:pP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gian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liên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quan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p>
          <a:p>
            <a:pPr marL="457200" indent="-457200" defTabSz="355600">
              <a:spcBef>
                <a:spcPct val="0"/>
              </a:spcBef>
              <a:spcAft>
                <a:spcPct val="35000"/>
              </a:spcAft>
              <a:buFontTx/>
              <a:buChar char="-"/>
            </a:pP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Viết</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câu</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tục</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p>
          <a:p>
            <a:pPr defTabSz="355600">
              <a:spcBef>
                <a:spcPct val="0"/>
              </a:spcBef>
              <a:spcAft>
                <a:spcPct val="35000"/>
              </a:spcAft>
            </a:pP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defTabSz="355600">
              <a:spcBef>
                <a:spcPct val="0"/>
              </a:spcBef>
              <a:spcAft>
                <a:spcPct val="35000"/>
              </a:spcAft>
              <a:buFontTx/>
              <a:buChar char="-"/>
            </a:pP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bài</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thơ</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defTabSz="355600">
              <a:spcBef>
                <a:spcPct val="0"/>
              </a:spcBef>
              <a:spcAft>
                <a:spcPct val="35000"/>
              </a:spcAft>
              <a:buFontTx/>
              <a:buChar char="-"/>
            </a:pP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số</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cụ</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làm</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từ</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3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rgbClr val="ED7D31"/>
                  </a:solidFill>
                  <a:prstDash val="solid"/>
                </a:ln>
                <a:solidFill>
                  <a:srgbClr val="FFFFFF"/>
                </a:solidFill>
                <a:effectLst>
                  <a:outerShdw dist="38100" dir="2700000" algn="tl" rotWithShape="0">
                    <a:srgbClr val="ED7D31"/>
                  </a:outerShdw>
                </a:effectLst>
              </a:rPr>
              <a:t>CHÚC MỪNG ĐỘI BẠN THỎ</a:t>
            </a:r>
          </a:p>
          <a:p>
            <a:pPr algn="ctr"/>
            <a:r>
              <a:rPr lang="en-US" b="1" dirty="0">
                <a:ln w="6600">
                  <a:solidFill>
                    <a:srgbClr val="ED7D31"/>
                  </a:solidFill>
                  <a:prstDash val="solid"/>
                </a:ln>
                <a:solidFill>
                  <a:srgbClr val="FFFFFF"/>
                </a:solidFill>
                <a:effectLst>
                  <a:outerShdw dist="38100" dir="2700000" algn="tl" rotWithShape="0">
                    <a:srgbClr val="ED7D31"/>
                  </a:outerShdw>
                </a:effectLst>
              </a:rPr>
              <a:t>CONGRATULATIONS RABBIT TEAM</a:t>
            </a: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rgbClr val="ED7D31"/>
                  </a:solidFill>
                  <a:prstDash val="solid"/>
                </a:ln>
                <a:solidFill>
                  <a:srgbClr val="FFFFFF"/>
                </a:solidFill>
                <a:effectLst>
                  <a:outerShdw dist="38100" dir="2700000" algn="tl" rotWithShape="0">
                    <a:srgbClr val="ED7D31"/>
                  </a:outerShdw>
                </a:effectLst>
              </a:rPr>
              <a:t>CHÚC MỪNG ĐỘI BẠN CỌP</a:t>
            </a:r>
          </a:p>
          <a:p>
            <a:pPr algn="ctr"/>
            <a:r>
              <a:rPr lang="en-US" b="1" dirty="0">
                <a:ln w="6600">
                  <a:solidFill>
                    <a:srgbClr val="ED7D31"/>
                  </a:solidFill>
                  <a:prstDash val="solid"/>
                </a:ln>
                <a:solidFill>
                  <a:srgbClr val="FFFFFF"/>
                </a:solidFill>
                <a:effectLst>
                  <a:outerShdw dist="38100" dir="2700000" algn="tl" rotWithShape="0">
                    <a:srgbClr val="ED7D31"/>
                  </a:outerShdw>
                </a:effectLst>
              </a:rPr>
              <a:t>CONGRATULATIONS TIGER TEAM</a:t>
            </a:r>
            <a:endParaRPr lang="en-US" sz="4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solidFill>
                  <a:prstClr val="black"/>
                </a:solidFill>
              </a:rPr>
              <a:t>overtop</a:t>
            </a:r>
          </a:p>
        </p:txBody>
      </p:sp>
    </p:spTree>
    <p:extLst>
      <p:ext uri="{BB962C8B-B14F-4D97-AF65-F5344CB8AC3E}">
        <p14:creationId xmlns:p14="http://schemas.microsoft.com/office/powerpoint/2010/main" val="309772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prstClr val="white"/>
                </a:solidFill>
              </a:rPr>
              <a:t>Cây</a:t>
            </a:r>
            <a:r>
              <a:rPr lang="en-US" sz="3200" dirty="0" smtClean="0">
                <a:solidFill>
                  <a:prstClr val="white"/>
                </a:solidFill>
              </a:rPr>
              <a:t> </a:t>
            </a:r>
            <a:r>
              <a:rPr lang="en-US" sz="3200" dirty="0" err="1" smtClean="0">
                <a:solidFill>
                  <a:prstClr val="white"/>
                </a:solidFill>
              </a:rPr>
              <a:t>tre</a:t>
            </a:r>
            <a:r>
              <a:rPr lang="en-US" sz="3200" dirty="0" smtClean="0">
                <a:solidFill>
                  <a:prstClr val="white"/>
                </a:solidFill>
              </a:rPr>
              <a:t> </a:t>
            </a:r>
            <a:r>
              <a:rPr lang="en-US" sz="3200" dirty="0" err="1" smtClean="0">
                <a:solidFill>
                  <a:prstClr val="white"/>
                </a:solidFill>
              </a:rPr>
              <a:t>Việt</a:t>
            </a:r>
            <a:r>
              <a:rPr lang="en-US" sz="3200" dirty="0" smtClean="0">
                <a:solidFill>
                  <a:prstClr val="white"/>
                </a:solidFill>
              </a:rPr>
              <a:t> Nam </a:t>
            </a:r>
            <a:r>
              <a:rPr lang="en-US" sz="3200" dirty="0" err="1" smtClean="0">
                <a:solidFill>
                  <a:prstClr val="white"/>
                </a:solidFill>
              </a:rPr>
              <a:t>thuộc</a:t>
            </a:r>
            <a:r>
              <a:rPr lang="en-US" sz="3200" dirty="0" smtClean="0">
                <a:solidFill>
                  <a:prstClr val="white"/>
                </a:solidFill>
              </a:rPr>
              <a:t> </a:t>
            </a:r>
            <a:r>
              <a:rPr lang="en-US" sz="3200" dirty="0" err="1" smtClean="0">
                <a:solidFill>
                  <a:prstClr val="white"/>
                </a:solidFill>
              </a:rPr>
              <a:t>thể</a:t>
            </a:r>
            <a:r>
              <a:rPr lang="en-US" sz="3200" dirty="0" smtClean="0">
                <a:solidFill>
                  <a:prstClr val="white"/>
                </a:solidFill>
              </a:rPr>
              <a:t> </a:t>
            </a:r>
            <a:r>
              <a:rPr lang="en-US" sz="3200" dirty="0" err="1" smtClean="0">
                <a:solidFill>
                  <a:prstClr val="white"/>
                </a:solidFill>
              </a:rPr>
              <a:t>loại</a:t>
            </a:r>
            <a:r>
              <a:rPr lang="en-US" sz="3200" dirty="0" smtClean="0">
                <a:solidFill>
                  <a:prstClr val="white"/>
                </a:solidFill>
              </a:rPr>
              <a:t> </a:t>
            </a:r>
            <a:r>
              <a:rPr lang="en-US" sz="3200" dirty="0" err="1" smtClean="0">
                <a:solidFill>
                  <a:prstClr val="white"/>
                </a:solidFill>
              </a:rPr>
              <a:t>gì</a:t>
            </a:r>
            <a:r>
              <a:rPr lang="en-US" sz="3200" dirty="0" smtClean="0">
                <a:solidFill>
                  <a:prstClr val="white"/>
                </a:solidFill>
              </a:rPr>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Kí</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13864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prstClr val="white"/>
                </a:solidFill>
              </a:rPr>
              <a:t>Kể</a:t>
            </a:r>
            <a:r>
              <a:rPr lang="en-US" sz="3200" dirty="0" smtClean="0">
                <a:solidFill>
                  <a:prstClr val="white"/>
                </a:solidFill>
              </a:rPr>
              <a:t> </a:t>
            </a:r>
            <a:r>
              <a:rPr lang="en-US" sz="3200" dirty="0" err="1" smtClean="0">
                <a:solidFill>
                  <a:prstClr val="white"/>
                </a:solidFill>
              </a:rPr>
              <a:t>tên</a:t>
            </a:r>
            <a:r>
              <a:rPr lang="en-US" sz="3200" dirty="0" smtClean="0">
                <a:solidFill>
                  <a:prstClr val="white"/>
                </a:solidFill>
              </a:rPr>
              <a:t> </a:t>
            </a:r>
            <a:r>
              <a:rPr lang="en-US" sz="3200" dirty="0" err="1" smtClean="0">
                <a:solidFill>
                  <a:prstClr val="white"/>
                </a:solidFill>
              </a:rPr>
              <a:t>các</a:t>
            </a:r>
            <a:r>
              <a:rPr lang="en-US" sz="3200" dirty="0" smtClean="0">
                <a:solidFill>
                  <a:prstClr val="white"/>
                </a:solidFill>
              </a:rPr>
              <a:t> </a:t>
            </a:r>
            <a:r>
              <a:rPr lang="en-US" sz="3200" dirty="0" err="1" smtClean="0">
                <a:solidFill>
                  <a:prstClr val="white"/>
                </a:solidFill>
              </a:rPr>
              <a:t>loại</a:t>
            </a:r>
            <a:r>
              <a:rPr lang="en-US" sz="3200" dirty="0" smtClean="0">
                <a:solidFill>
                  <a:prstClr val="white"/>
                </a:solidFill>
              </a:rPr>
              <a:t> </a:t>
            </a:r>
            <a:r>
              <a:rPr lang="en-US" sz="3200" dirty="0" err="1" smtClean="0">
                <a:solidFill>
                  <a:prstClr val="white"/>
                </a:solidFill>
              </a:rPr>
              <a:t>cây</a:t>
            </a:r>
            <a:r>
              <a:rPr lang="en-US" sz="3200" dirty="0" smtClean="0">
                <a:solidFill>
                  <a:prstClr val="white"/>
                </a:solidFill>
              </a:rPr>
              <a:t> </a:t>
            </a:r>
            <a:r>
              <a:rPr lang="en-US" sz="3200" dirty="0" err="1" smtClean="0">
                <a:solidFill>
                  <a:prstClr val="white"/>
                </a:solidFill>
              </a:rPr>
              <a:t>có</a:t>
            </a:r>
            <a:r>
              <a:rPr lang="en-US" sz="3200" dirty="0" smtClean="0">
                <a:solidFill>
                  <a:prstClr val="white"/>
                </a:solidFill>
              </a:rPr>
              <a:t> </a:t>
            </a:r>
            <a:r>
              <a:rPr lang="en-US" sz="3200" dirty="0" err="1" smtClean="0">
                <a:solidFill>
                  <a:prstClr val="white"/>
                </a:solidFill>
              </a:rPr>
              <a:t>họ</a:t>
            </a:r>
            <a:r>
              <a:rPr lang="en-US" sz="3200" dirty="0" smtClean="0">
                <a:solidFill>
                  <a:prstClr val="white"/>
                </a:solidFill>
              </a:rPr>
              <a:t> </a:t>
            </a:r>
            <a:r>
              <a:rPr lang="en-US" sz="3200" dirty="0" err="1" smtClean="0">
                <a:solidFill>
                  <a:prstClr val="white"/>
                </a:solidFill>
              </a:rPr>
              <a:t>với</a:t>
            </a:r>
            <a:r>
              <a:rPr lang="en-US" sz="3200" dirty="0" smtClean="0">
                <a:solidFill>
                  <a:prstClr val="white"/>
                </a:solidFill>
              </a:rPr>
              <a:t> </a:t>
            </a:r>
            <a:r>
              <a:rPr lang="en-US" sz="3200" dirty="0" err="1" smtClean="0">
                <a:solidFill>
                  <a:prstClr val="white"/>
                </a:solidFill>
              </a:rPr>
              <a:t>cây</a:t>
            </a:r>
            <a:r>
              <a:rPr lang="en-US" sz="3200" dirty="0" smtClean="0">
                <a:solidFill>
                  <a:prstClr val="white"/>
                </a:solidFill>
              </a:rPr>
              <a:t> </a:t>
            </a:r>
            <a:r>
              <a:rPr lang="en-US" sz="3200" dirty="0" err="1" smtClean="0">
                <a:solidFill>
                  <a:prstClr val="white"/>
                </a:solidFill>
              </a:rPr>
              <a:t>tre</a:t>
            </a:r>
            <a:r>
              <a:rPr lang="en-US" sz="3200" dirty="0" smtClean="0">
                <a:solidFill>
                  <a:prstClr val="white"/>
                </a:solidFill>
              </a:rPr>
              <a:t> </a:t>
            </a:r>
            <a:r>
              <a:rPr lang="en-US" sz="3200" dirty="0" err="1" smtClean="0">
                <a:solidFill>
                  <a:prstClr val="white"/>
                </a:solidFill>
              </a:rPr>
              <a:t>được</a:t>
            </a:r>
            <a:r>
              <a:rPr lang="en-US" sz="3200" dirty="0" smtClean="0">
                <a:solidFill>
                  <a:prstClr val="white"/>
                </a:solidFill>
              </a:rPr>
              <a:t> </a:t>
            </a:r>
            <a:r>
              <a:rPr lang="en-US" sz="3200" dirty="0" err="1" smtClean="0">
                <a:solidFill>
                  <a:prstClr val="white"/>
                </a:solidFill>
              </a:rPr>
              <a:t>nhắc</a:t>
            </a:r>
            <a:r>
              <a:rPr lang="en-US" sz="3200" dirty="0" smtClean="0">
                <a:solidFill>
                  <a:prstClr val="white"/>
                </a:solidFill>
              </a:rPr>
              <a:t> </a:t>
            </a:r>
            <a:r>
              <a:rPr lang="en-US" sz="3200" dirty="0" err="1" smtClean="0">
                <a:solidFill>
                  <a:prstClr val="white"/>
                </a:solidFill>
              </a:rPr>
              <a:t>đến</a:t>
            </a:r>
            <a:r>
              <a:rPr lang="en-US" sz="3200" dirty="0" smtClean="0">
                <a:solidFill>
                  <a:prstClr val="white"/>
                </a:solidFill>
              </a:rPr>
              <a:t> </a:t>
            </a:r>
            <a:r>
              <a:rPr lang="en-US" sz="3200" dirty="0" err="1" smtClean="0">
                <a:solidFill>
                  <a:prstClr val="white"/>
                </a:solidFill>
              </a:rPr>
              <a:t>trong</a:t>
            </a:r>
            <a:r>
              <a:rPr lang="en-US" sz="3200" dirty="0" smtClean="0">
                <a:solidFill>
                  <a:prstClr val="white"/>
                </a:solidFill>
              </a:rPr>
              <a:t> </a:t>
            </a:r>
            <a:r>
              <a:rPr lang="en-US" sz="3200" dirty="0" err="1" smtClean="0">
                <a:solidFill>
                  <a:prstClr val="white"/>
                </a:solidFill>
              </a:rPr>
              <a:t>bài</a:t>
            </a:r>
            <a:r>
              <a:rPr lang="en-US" sz="3200" dirty="0" smtClean="0">
                <a:solidFill>
                  <a:prstClr val="white"/>
                </a:solidFill>
              </a:rPr>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Nứa</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trúc</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mai</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vầu</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7836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Tre được sử dụng làm vũ khí gì trong chiến đấu?</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t>Làm</a:t>
            </a:r>
            <a:r>
              <a:rPr lang="en-US" sz="3200" dirty="0"/>
              <a:t> </a:t>
            </a:r>
            <a:r>
              <a:rPr lang="en-US" sz="3200" dirty="0" err="1"/>
              <a:t>gậy</a:t>
            </a:r>
            <a:r>
              <a:rPr lang="en-US" sz="3200" dirty="0"/>
              <a:t> </a:t>
            </a:r>
            <a:r>
              <a:rPr lang="en-US" sz="3200" dirty="0" err="1"/>
              <a:t>tầm</a:t>
            </a:r>
            <a:r>
              <a:rPr lang="en-US" sz="3200" dirty="0"/>
              <a:t> </a:t>
            </a:r>
            <a:r>
              <a:rPr lang="en-US" sz="3200" dirty="0" err="1"/>
              <a:t>vông</a:t>
            </a:r>
            <a:r>
              <a:rPr lang="en-US" sz="3200" dirty="0"/>
              <a:t> </a:t>
            </a:r>
            <a:r>
              <a:rPr lang="en-US" sz="3200" dirty="0" err="1"/>
              <a:t>và</a:t>
            </a:r>
            <a:r>
              <a:rPr lang="en-US" sz="3200" dirty="0"/>
              <a:t> </a:t>
            </a:r>
            <a:r>
              <a:rPr lang="en-US" sz="3200" dirty="0" err="1"/>
              <a:t>làm</a:t>
            </a:r>
            <a:r>
              <a:rPr lang="en-US" sz="3200" dirty="0"/>
              <a:t> </a:t>
            </a:r>
            <a:r>
              <a:rPr lang="en-US" sz="3200" dirty="0" err="1"/>
              <a:t>chông</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5727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8825345" cy="6872963"/>
          </a:xfrm>
          <a:prstGeom prst="rect">
            <a:avLst/>
          </a:prstGeom>
        </p:spPr>
      </p:pic>
      <p:pic>
        <p:nvPicPr>
          <p:cNvPr id="5" name="Picture 4"/>
          <p:cNvPicPr>
            <a:picLocks noChangeAspect="1"/>
          </p:cNvPicPr>
          <p:nvPr/>
        </p:nvPicPr>
        <p:blipFill>
          <a:blip r:embed="rId4"/>
          <a:stretch>
            <a:fillRect/>
          </a:stretch>
        </p:blipFill>
        <p:spPr>
          <a:xfrm>
            <a:off x="8825344" y="0"/>
            <a:ext cx="2889754" cy="6468417"/>
          </a:xfrm>
          <a:prstGeom prst="rect">
            <a:avLst/>
          </a:prstGeom>
        </p:spPr>
      </p:pic>
      <p:sp>
        <p:nvSpPr>
          <p:cNvPr id="10" name="TextBox 9"/>
          <p:cNvSpPr txBox="1"/>
          <p:nvPr/>
        </p:nvSpPr>
        <p:spPr>
          <a:xfrm>
            <a:off x="9903219" y="5925768"/>
            <a:ext cx="3050781" cy="523220"/>
          </a:xfrm>
          <a:prstGeom prst="rect">
            <a:avLst/>
          </a:prstGeom>
          <a:noFill/>
        </p:spPr>
        <p:txBody>
          <a:bodyPr wrap="square" rtlCol="0">
            <a:spAutoFit/>
          </a:bodyPr>
          <a:lstStyle/>
          <a:p>
            <a:pPr algn="just"/>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Thép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Mới</a:t>
            </a:r>
            <a:r>
              <a:rPr lang="en-US" sz="2800" b="1"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89015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371338"/>
            <a:ext cx="9620250" cy="159353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Trong đoạn trích, nguồn vui mà tre mang lại cho trẻ thơ </a:t>
            </a:r>
            <a:r>
              <a:rPr lang="en-US" sz="3200" dirty="0" smtClean="0"/>
              <a:t>(</a:t>
            </a:r>
            <a:r>
              <a:rPr lang="en-US" sz="3200" dirty="0" err="1" smtClean="0"/>
              <a:t>tuổi</a:t>
            </a:r>
            <a:r>
              <a:rPr lang="en-US" sz="3200" dirty="0" smtClean="0"/>
              <a:t> </a:t>
            </a:r>
            <a:r>
              <a:rPr lang="en-US" sz="3200" dirty="0" err="1" smtClean="0"/>
              <a:t>thơ</a:t>
            </a:r>
            <a:r>
              <a:rPr lang="en-US" sz="3200" dirty="0" smtClean="0"/>
              <a:t>) </a:t>
            </a:r>
            <a:r>
              <a:rPr lang="vi-VN" sz="2800" dirty="0" smtClean="0"/>
              <a:t>là </a:t>
            </a:r>
            <a:r>
              <a:rPr lang="vi-VN" sz="2800" dirty="0"/>
              <a:t>từ đâu?</a:t>
            </a:r>
            <a:endParaRPr lang="vi-VN" sz="2800" dirty="0">
              <a:solidFill>
                <a:prstClr val="white"/>
              </a:solidFill>
            </a:endParaRPr>
          </a:p>
        </p:txBody>
      </p:sp>
      <p:sp>
        <p:nvSpPr>
          <p:cNvPr id="10" name="Rectangle 9"/>
          <p:cNvSpPr/>
          <p:nvPr/>
        </p:nvSpPr>
        <p:spPr>
          <a:xfrm>
            <a:off x="2217691" y="3871881"/>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t>Nguyên</a:t>
            </a:r>
            <a:r>
              <a:rPr lang="en-US" sz="3200" dirty="0"/>
              <a:t> </a:t>
            </a:r>
            <a:r>
              <a:rPr lang="en-US" sz="3200" dirty="0" err="1"/>
              <a:t>liệu</a:t>
            </a:r>
            <a:r>
              <a:rPr lang="en-US" sz="3200" dirty="0"/>
              <a:t> </a:t>
            </a:r>
            <a:r>
              <a:rPr lang="en-US" sz="3200" dirty="0" err="1"/>
              <a:t>từ</a:t>
            </a:r>
            <a:r>
              <a:rPr lang="en-US" sz="3200" dirty="0"/>
              <a:t> </a:t>
            </a:r>
            <a:r>
              <a:rPr lang="en-US" sz="3200" dirty="0" err="1"/>
              <a:t>tre</a:t>
            </a:r>
            <a:r>
              <a:rPr lang="en-US" sz="3200" dirty="0"/>
              <a:t> </a:t>
            </a:r>
            <a:r>
              <a:rPr lang="en-US" sz="3200" dirty="0" err="1"/>
              <a:t>tạo</a:t>
            </a:r>
            <a:r>
              <a:rPr lang="en-US" sz="3200" dirty="0"/>
              <a:t> </a:t>
            </a:r>
            <a:r>
              <a:rPr lang="en-US" sz="3200" dirty="0" err="1"/>
              <a:t>ra</a:t>
            </a:r>
            <a:r>
              <a:rPr lang="en-US" sz="3200" dirty="0"/>
              <a:t> </a:t>
            </a:r>
            <a:r>
              <a:rPr lang="en-US" sz="3200" dirty="0" err="1"/>
              <a:t>que</a:t>
            </a:r>
            <a:r>
              <a:rPr lang="en-US" sz="3200" dirty="0"/>
              <a:t> </a:t>
            </a:r>
            <a:r>
              <a:rPr lang="en-US" sz="3200" dirty="0" err="1"/>
              <a:t>đánh</a:t>
            </a:r>
            <a:r>
              <a:rPr lang="en-US" sz="3200" dirty="0"/>
              <a:t> </a:t>
            </a:r>
            <a:r>
              <a:rPr lang="en-US" sz="3200" dirty="0" err="1"/>
              <a:t>chuyền</a:t>
            </a:r>
            <a:r>
              <a:rPr lang="en-US" sz="3200" dirty="0"/>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1717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220770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Đoạn văn: “Suốt một đời người, từ thuở lọt lòng trong chiếc nôi tre, đến khi nhắm mắt xuôi tay, nằm trên giường tre, tre với mình, sống có nhau, chết có nhau, chung thủy” nói lên điều gì?</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dirty="0"/>
              <a:t>Sự gắn bó thủy chung của tre với con người trong suốt cả cuộc đời.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1381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smtClean="0">
                <a:solidFill>
                  <a:prstClr val="white"/>
                </a:solidFill>
              </a:rPr>
              <a:t>Ai </a:t>
            </a:r>
            <a:r>
              <a:rPr lang="en-US" sz="3200" dirty="0" err="1" smtClean="0">
                <a:solidFill>
                  <a:prstClr val="white"/>
                </a:solidFill>
              </a:rPr>
              <a:t>là</a:t>
            </a:r>
            <a:r>
              <a:rPr lang="en-US" sz="3200" dirty="0" smtClean="0">
                <a:solidFill>
                  <a:prstClr val="white"/>
                </a:solidFill>
              </a:rPr>
              <a:t> </a:t>
            </a:r>
            <a:r>
              <a:rPr lang="en-US" sz="3200" dirty="0" err="1" smtClean="0">
                <a:solidFill>
                  <a:prstClr val="white"/>
                </a:solidFill>
              </a:rPr>
              <a:t>tác</a:t>
            </a:r>
            <a:r>
              <a:rPr lang="en-US" sz="3200" dirty="0" smtClean="0">
                <a:solidFill>
                  <a:prstClr val="white"/>
                </a:solidFill>
              </a:rPr>
              <a:t> </a:t>
            </a:r>
            <a:r>
              <a:rPr lang="en-US" sz="3200" dirty="0" err="1" smtClean="0">
                <a:solidFill>
                  <a:prstClr val="white"/>
                </a:solidFill>
              </a:rPr>
              <a:t>giả</a:t>
            </a:r>
            <a:r>
              <a:rPr lang="en-US" sz="3200" dirty="0" smtClean="0">
                <a:solidFill>
                  <a:prstClr val="white"/>
                </a:solidFill>
              </a:rPr>
              <a:t> </a:t>
            </a:r>
            <a:r>
              <a:rPr lang="en-US" sz="3200" dirty="0" err="1" smtClean="0">
                <a:solidFill>
                  <a:prstClr val="white"/>
                </a:solidFill>
              </a:rPr>
              <a:t>của</a:t>
            </a:r>
            <a:r>
              <a:rPr lang="en-US" sz="3200" dirty="0" smtClean="0">
                <a:solidFill>
                  <a:prstClr val="white"/>
                </a:solidFill>
              </a:rPr>
              <a:t> “</a:t>
            </a:r>
            <a:r>
              <a:rPr lang="en-US" sz="3200" dirty="0" err="1" smtClean="0">
                <a:solidFill>
                  <a:prstClr val="white"/>
                </a:solidFill>
              </a:rPr>
              <a:t>Cây</a:t>
            </a:r>
            <a:r>
              <a:rPr lang="en-US" sz="3200" dirty="0" smtClean="0">
                <a:solidFill>
                  <a:prstClr val="white"/>
                </a:solidFill>
              </a:rPr>
              <a:t> </a:t>
            </a:r>
            <a:r>
              <a:rPr lang="en-US" sz="3200" dirty="0" err="1" smtClean="0">
                <a:solidFill>
                  <a:prstClr val="white"/>
                </a:solidFill>
              </a:rPr>
              <a:t>tre</a:t>
            </a:r>
            <a:r>
              <a:rPr lang="en-US" sz="3200" dirty="0" smtClean="0">
                <a:solidFill>
                  <a:prstClr val="white"/>
                </a:solidFill>
              </a:rPr>
              <a:t> </a:t>
            </a:r>
            <a:r>
              <a:rPr lang="en-US" sz="3200" dirty="0" err="1" smtClean="0">
                <a:solidFill>
                  <a:prstClr val="white"/>
                </a:solidFill>
              </a:rPr>
              <a:t>Việt</a:t>
            </a:r>
            <a:r>
              <a:rPr lang="en-US" sz="3200" dirty="0" smtClean="0">
                <a:solidFill>
                  <a:prstClr val="white"/>
                </a:solidFill>
              </a:rPr>
              <a:t> Nam”?</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Thép</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Mới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448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Cây tre từ lâu đã trở thành người bạn thân thiết của người nông dân, biểu tượng cao đẹp về tinh thần, phẩm chất của con người Việt Nam, đúng hay sai?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Đúng</a:t>
            </a: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3017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Tác giả đã gọi tre là gì của con người trong kháng chiến?</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Tre là đồng chí chiến đấu của con </a:t>
            </a:r>
            <a:r>
              <a:rPr lang="vi-VN" sz="3200" dirty="0" smtClean="0"/>
              <a:t>người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4535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t>"</a:t>
            </a:r>
            <a:r>
              <a:rPr lang="en-US" sz="3600" dirty="0" err="1"/>
              <a:t>Thành</a:t>
            </a:r>
            <a:r>
              <a:rPr lang="en-US" sz="3600" dirty="0"/>
              <a:t> </a:t>
            </a:r>
            <a:r>
              <a:rPr lang="en-US" sz="3600" dirty="0" err="1"/>
              <a:t>đồng</a:t>
            </a:r>
            <a:r>
              <a:rPr lang="en-US" sz="3600" dirty="0"/>
              <a:t> </a:t>
            </a:r>
            <a:r>
              <a:rPr lang="en-US" sz="3600" dirty="0" err="1"/>
              <a:t>Tổ</a:t>
            </a:r>
            <a:r>
              <a:rPr lang="en-US" sz="3600" dirty="0"/>
              <a:t> </a:t>
            </a:r>
            <a:r>
              <a:rPr lang="en-US" sz="3600" dirty="0" err="1"/>
              <a:t>Quốc</a:t>
            </a:r>
            <a:r>
              <a:rPr lang="en-US" sz="3600" dirty="0"/>
              <a:t>" </a:t>
            </a:r>
            <a:r>
              <a:rPr lang="en-US" sz="3600" dirty="0" err="1"/>
              <a:t>là</a:t>
            </a:r>
            <a:r>
              <a:rPr lang="en-US" sz="3600" dirty="0"/>
              <a:t> </a:t>
            </a:r>
            <a:r>
              <a:rPr lang="en-US" sz="3600" dirty="0" err="1"/>
              <a:t>chỉ</a:t>
            </a:r>
            <a:r>
              <a:rPr lang="en-US" sz="3600" dirty="0"/>
              <a:t> </a:t>
            </a:r>
            <a:r>
              <a:rPr lang="en-US" sz="3600" dirty="0" err="1"/>
              <a:t>danh</a:t>
            </a:r>
            <a:r>
              <a:rPr lang="en-US" sz="3600" dirty="0"/>
              <a:t> </a:t>
            </a:r>
            <a:r>
              <a:rPr lang="en-US" sz="3600" dirty="0" err="1"/>
              <a:t>hiệu</a:t>
            </a:r>
            <a:r>
              <a:rPr lang="en-US" sz="3600" dirty="0"/>
              <a:t> </a:t>
            </a:r>
            <a:r>
              <a:rPr lang="en-US" sz="3600" dirty="0" err="1"/>
              <a:t>miền</a:t>
            </a:r>
            <a:r>
              <a:rPr lang="en-US" sz="3600" dirty="0"/>
              <a:t> </a:t>
            </a:r>
            <a:r>
              <a:rPr lang="en-US" sz="3600" dirty="0" err="1"/>
              <a:t>đất</a:t>
            </a:r>
            <a:r>
              <a:rPr lang="en-US" sz="3600" dirty="0"/>
              <a:t> </a:t>
            </a:r>
            <a:r>
              <a:rPr lang="en-US" sz="3600" dirty="0" err="1"/>
              <a:t>nào</a:t>
            </a:r>
            <a:r>
              <a:rPr lang="en-US" sz="3600" dirty="0"/>
              <a:t>?</a:t>
            </a:r>
            <a:endParaRPr lang="vi-VN"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Nam </a:t>
            </a:r>
            <a:r>
              <a:rPr lang="en-US" sz="3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Bộ</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6002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593272"/>
            <a:ext cx="9620250" cy="188324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Trong câu “Và sông Hồng bất khuất có cái chông tre”, hình ảnh sông Hồng được dùng theo lối:</a:t>
            </a:r>
            <a:endParaRPr lang="vi-VN" sz="2800" dirty="0">
              <a:solidFill>
                <a:prstClr val="white"/>
              </a:solidFill>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Nhân</a:t>
            </a:r>
            <a:r>
              <a:rPr lang="en-US" sz="28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hóa</a:t>
            </a:r>
            <a:endParaRPr lang="vi-VN" sz="2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8946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817415" y="1939635"/>
            <a:ext cx="11097491" cy="2757055"/>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760630" y="2584271"/>
            <a:ext cx="774571" cy="1200329"/>
          </a:xfrm>
          <a:prstGeom prst="rect">
            <a:avLst/>
          </a:prstGeom>
          <a:noFill/>
        </p:spPr>
        <p:txBody>
          <a:bodyPr wrap="none" rtlCol="0">
            <a:spAutoFit/>
          </a:bodyPr>
          <a:lstStyle/>
          <a:p>
            <a:r>
              <a:rPr lang="en-US" altLang="zh-CN" sz="7200" b="1" dirty="0" smtClean="0">
                <a:solidFill>
                  <a:prstClr val="white"/>
                </a:solidFill>
                <a:latin typeface="Times New Roman" pitchFamily="18" charset="0"/>
                <a:ea typeface="印品黑体" panose="00000500000000000000" pitchFamily="2" charset="-122"/>
                <a:cs typeface="Times New Roman" pitchFamily="18" charset="0"/>
              </a:rPr>
              <a:t>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200400" y="2176374"/>
            <a:ext cx="7980218" cy="2400657"/>
          </a:xfrm>
          <a:prstGeom prst="rect">
            <a:avLst/>
          </a:prstGeom>
          <a:noFill/>
        </p:spPr>
        <p:txBody>
          <a:bodyPr wrap="square" rtlCol="0">
            <a:spAutoFit/>
          </a:bodyPr>
          <a:lstStyle/>
          <a:p>
            <a:pPr algn="ctr">
              <a:lnSpc>
                <a:spcPct val="125000"/>
              </a:lnSpc>
            </a:pPr>
            <a:r>
              <a:rPr lang="en-US" altLang="zh-CN" sz="6000" b="1" dirty="0" smtClean="0">
                <a:solidFill>
                  <a:prstClr val="white"/>
                </a:solidFill>
                <a:latin typeface="Times New Roman" pitchFamily="18" charset="0"/>
                <a:ea typeface="印品黑体" panose="00000500000000000000" pitchFamily="2" charset="-122"/>
                <a:cs typeface="Times New Roman" pitchFamily="18" charset="0"/>
              </a:rPr>
              <a:t>ĐỌC VÀ TÌM HIỂU CHUNG:</a:t>
            </a:r>
            <a:endParaRPr lang="zh-CN" altLang="en-US" sz="6000" b="1" dirty="0">
              <a:solidFill>
                <a:prstClr val="white"/>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204195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97433" cy="6858001"/>
          </a:xfrm>
          <a:prstGeom prst="rect">
            <a:avLst/>
          </a:prstGeom>
        </p:spPr>
      </p:pic>
      <p:sp>
        <p:nvSpPr>
          <p:cNvPr id="4" name="Rectangle 3"/>
          <p:cNvSpPr/>
          <p:nvPr/>
        </p:nvSpPr>
        <p:spPr>
          <a:xfrm>
            <a:off x="817418" y="1374292"/>
            <a:ext cx="10903527" cy="5262979"/>
          </a:xfrm>
          <a:prstGeom prst="rect">
            <a:avLst/>
          </a:prstGeom>
          <a:solidFill>
            <a:srgbClr val="FFFFFF">
              <a:alpha val="92157"/>
            </a:srgbClr>
          </a:solidFill>
        </p:spPr>
        <p:txBody>
          <a:bodyPr wrap="square">
            <a:spAutoFit/>
          </a:bodyPr>
          <a:lstStyle/>
          <a:p>
            <a:pPr algn="just">
              <a:lnSpc>
                <a:spcPct val="150000"/>
              </a:lnSpc>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Cây </a:t>
            </a:r>
            <a:r>
              <a:rPr lang="vi-VN" sz="3200" dirty="0">
                <a:latin typeface="Times New Roman" panose="02020603050405020304" pitchFamily="18" charset="0"/>
                <a:cs typeface="Times New Roman" panose="02020603050405020304" pitchFamily="18" charset="0"/>
              </a:rPr>
              <a:t>tre là người bạn thân của nông dân Việt Nam. Tre (và những cây cùng họ) là thứ cây có mặt ở khắp mọi nơi trên đất nước ta. Tre có một vẻ đẹp giản dị và nhiều phẩm chất đáng quý. Tre gắn bó lâu đời với con người (đặc biệt là người nông dân) trong cuộc sống hàng ngày, trong lao động sản xuất và trong chiến đấu bảo vệ quê hương, đất nước. Tre là bạn đồng hành của dân tộc ta trên con đường đi tới tương lai.</a:t>
            </a:r>
            <a:endParaRPr lang="en-US" sz="32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86D26274-53F4-4DC6-AF0D-708317B1D889}"/>
              </a:ext>
            </a:extLst>
          </p:cNvPr>
          <p:cNvGrpSpPr/>
          <p:nvPr/>
        </p:nvGrpSpPr>
        <p:grpSpPr>
          <a:xfrm>
            <a:off x="4187481" y="562331"/>
            <a:ext cx="3533181" cy="811961"/>
            <a:chOff x="0" y="2004710"/>
            <a:chExt cx="5472030" cy="493520"/>
          </a:xfrm>
          <a:solidFill>
            <a:srgbClr val="00B050"/>
          </a:solidFill>
        </p:grpSpPr>
        <p:sp>
          <p:nvSpPr>
            <p:cNvPr id="8" name="Rectangle: Rounded Corners 18">
              <a:extLst>
                <a:ext uri="{FF2B5EF4-FFF2-40B4-BE49-F238E27FC236}">
                  <a16:creationId xmlns=""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Rectangle: Rounded Corners 4">
              <a:extLst>
                <a:ext uri="{FF2B5EF4-FFF2-40B4-BE49-F238E27FC236}">
                  <a16:creationId xmlns=""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2509" tIns="162509" rIns="162509" bIns="162509" numCol="1" spcCol="1270" anchor="ctr" anchorCtr="0">
              <a:noAutofit/>
            </a:bodyPr>
            <a:lstStyle/>
            <a:p>
              <a:pPr defTabSz="1895917">
                <a:lnSpc>
                  <a:spcPct val="150000"/>
                </a:lnSpc>
                <a:spcBef>
                  <a:spcPct val="0"/>
                </a:spcBef>
                <a:spcAft>
                  <a:spcPct val="35000"/>
                </a:spcAft>
              </a:pPr>
              <a:endParaRPr lang="en-BZ" sz="4265" b="1" i="1" dirty="0">
                <a:solidFill>
                  <a:prstClr val="white"/>
                </a:solidFill>
                <a:latin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4"/>
          <a:stretch>
            <a:fillRect/>
          </a:stretch>
        </p:blipFill>
        <p:spPr>
          <a:xfrm>
            <a:off x="4288237" y="234920"/>
            <a:ext cx="3190815" cy="1865443"/>
          </a:xfrm>
          <a:prstGeom prst="rect">
            <a:avLst/>
          </a:prstGeom>
        </p:spPr>
      </p:pic>
    </p:spTree>
    <p:extLst>
      <p:ext uri="{BB962C8B-B14F-4D97-AF65-F5344CB8AC3E}">
        <p14:creationId xmlns:p14="http://schemas.microsoft.com/office/powerpoint/2010/main" val="1597522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868947" y="2795828"/>
              <a:ext cx="959361"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308491" y="5149141"/>
            <a:ext cx="6504704" cy="1643527"/>
            <a:chOff x="9145586" y="9472942"/>
            <a:chExt cx="15130068" cy="3287489"/>
          </a:xfrm>
        </p:grpSpPr>
        <p:sp>
          <p:nvSpPr>
            <p:cNvPr id="22" name="TextBox 21"/>
            <p:cNvSpPr txBox="1"/>
            <p:nvPr/>
          </p:nvSpPr>
          <p:spPr>
            <a:xfrm>
              <a:off x="9755187" y="9472942"/>
              <a:ext cx="14520467" cy="3287489"/>
            </a:xfrm>
            <a:prstGeom prst="rect">
              <a:avLst/>
            </a:prstGeom>
            <a:noFill/>
          </p:spPr>
          <p:txBody>
            <a:bodyPr wrap="square" rtlCol="0">
              <a:spAutoFit/>
            </a:bodyPr>
            <a:lstStyle/>
            <a:p>
              <a:pPr algn="just" defTabSz="1088421">
                <a:lnSpc>
                  <a:spcPct val="120000"/>
                </a:lnSpc>
              </a:pPr>
              <a:r>
                <a:rPr lang="nl-NL" altLang="en-US" sz="2800" b="1" i="1" dirty="0" smtClean="0">
                  <a:latin typeface="Times New Roman" panose="02020603050405020304" pitchFamily="18" charset="0"/>
                  <a:cs typeface="Times New Roman" panose="02020603050405020304" pitchFamily="18" charset="0"/>
                </a:rPr>
                <a:t>Sáng tác tiêu biểu: </a:t>
              </a:r>
              <a:r>
                <a:rPr lang="nl-NL" altLang="en-US" sz="2800" i="1" dirty="0" smtClean="0">
                  <a:latin typeface="Times New Roman" panose="02020603050405020304" pitchFamily="18" charset="0"/>
                  <a:cs typeface="Times New Roman" panose="02020603050405020304" pitchFamily="18" charset="0"/>
                </a:rPr>
                <a:t>Hữu Nghị; Như anh em một nhà; Qua một vùng bị chiếm đóng...</a:t>
              </a:r>
              <a:endParaRPr lang="en-US" sz="2800" b="1" i="1" dirty="0">
                <a:cs typeface="Arial" pitchFamily="34" charset="0"/>
              </a:endParaRPr>
            </a:p>
          </p:txBody>
        </p:sp>
        <p:sp>
          <p:nvSpPr>
            <p:cNvPr id="23" name="Oval 22"/>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4" name="Group 23"/>
          <p:cNvGrpSpPr/>
          <p:nvPr/>
        </p:nvGrpSpPr>
        <p:grpSpPr>
          <a:xfrm>
            <a:off x="5308492" y="2065143"/>
            <a:ext cx="6154846" cy="1212640"/>
            <a:chOff x="9145586" y="7595254"/>
            <a:chExt cx="14301386" cy="2425596"/>
          </a:xfrm>
        </p:grpSpPr>
        <p:sp>
          <p:nvSpPr>
            <p:cNvPr id="25" name="Rectangle 24"/>
            <p:cNvSpPr/>
            <p:nvPr/>
          </p:nvSpPr>
          <p:spPr>
            <a:xfrm>
              <a:off x="9755184" y="7595254"/>
              <a:ext cx="13691788" cy="2425596"/>
            </a:xfrm>
            <a:prstGeom prst="rect">
              <a:avLst/>
            </a:prstGeom>
          </p:spPr>
          <p:txBody>
            <a:bodyPr wrap="square">
              <a:spAutoFit/>
            </a:bodyPr>
            <a:lstStyle/>
            <a:p>
              <a:pPr marL="28569" indent="-28569" algn="just" defTabSz="1088421">
                <a:lnSpc>
                  <a:spcPct val="130000"/>
                </a:lnSpc>
              </a:pPr>
              <a:r>
                <a:rPr lang="nl-NL" altLang="en-US" sz="2800" b="1" i="1" dirty="0" smtClean="0">
                  <a:latin typeface="Times New Roman" panose="02020603050405020304" pitchFamily="18" charset="0"/>
                  <a:cs typeface="Times New Roman" panose="02020603050405020304" pitchFamily="18" charset="0"/>
                </a:rPr>
                <a:t>Quê</a:t>
              </a:r>
              <a:r>
                <a:rPr lang="nl-NL" altLang="en-US" sz="2800" i="1" dirty="0" smtClean="0">
                  <a:latin typeface="Times New Roman" panose="02020603050405020304" pitchFamily="18" charset="0"/>
                  <a:cs typeface="Times New Roman" panose="02020603050405020304" pitchFamily="18" charset="0"/>
                </a:rPr>
                <a:t> : Tây Hồ- Hà Nội (sinh ra ở Nam Định)</a:t>
              </a:r>
              <a:endParaRPr lang="vi-VN" sz="2800" i="1" dirty="0">
                <a:cs typeface="Arial" pitchFamily="34" charset="0"/>
              </a:endParaRPr>
            </a:p>
          </p:txBody>
        </p:sp>
        <p:sp>
          <p:nvSpPr>
            <p:cNvPr id="26" name="Oval 25"/>
            <p:cNvSpPr/>
            <p:nvPr/>
          </p:nvSpPr>
          <p:spPr>
            <a:xfrm>
              <a:off x="9145586" y="7974769"/>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7" name="Group 26"/>
          <p:cNvGrpSpPr/>
          <p:nvPr/>
        </p:nvGrpSpPr>
        <p:grpSpPr>
          <a:xfrm>
            <a:off x="5313245" y="1390046"/>
            <a:ext cx="6499950" cy="523220"/>
            <a:chOff x="9145586" y="9472942"/>
            <a:chExt cx="14820611" cy="1046578"/>
          </a:xfrm>
        </p:grpSpPr>
        <p:sp>
          <p:nvSpPr>
            <p:cNvPr id="28" name="TextBox 27"/>
            <p:cNvSpPr txBox="1"/>
            <p:nvPr/>
          </p:nvSpPr>
          <p:spPr>
            <a:xfrm>
              <a:off x="9755185" y="9472942"/>
              <a:ext cx="14211012" cy="1046578"/>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Tên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thật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Văn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Lộc</a:t>
              </a:r>
              <a:r>
                <a:rPr lang="en-US" sz="2800" b="1"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(1925- 1991)</a:t>
              </a:r>
              <a:endParaRPr lang="en-US" sz="2800" i="1" dirty="0">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30" name="Group 29"/>
          <p:cNvGrpSpPr/>
          <p:nvPr/>
        </p:nvGrpSpPr>
        <p:grpSpPr>
          <a:xfrm>
            <a:off x="5308491" y="3371062"/>
            <a:ext cx="6504704" cy="1643527"/>
            <a:chOff x="9145586" y="9472942"/>
            <a:chExt cx="15130068" cy="3287489"/>
          </a:xfrm>
        </p:grpSpPr>
        <p:sp>
          <p:nvSpPr>
            <p:cNvPr id="31" name="TextBox 30"/>
            <p:cNvSpPr txBox="1"/>
            <p:nvPr/>
          </p:nvSpPr>
          <p:spPr>
            <a:xfrm>
              <a:off x="9755187" y="9472942"/>
              <a:ext cx="14520467" cy="3287489"/>
            </a:xfrm>
            <a:prstGeom prst="rect">
              <a:avLst/>
            </a:prstGeom>
            <a:noFill/>
          </p:spPr>
          <p:txBody>
            <a:bodyPr wrap="square" rtlCol="0">
              <a:spAutoFit/>
            </a:bodyPr>
            <a:lstStyle/>
            <a:p>
              <a:pPr algn="just" defTabSz="1088421">
                <a:lnSpc>
                  <a:spcPct val="120000"/>
                </a:lnSpc>
              </a:pPr>
              <a:r>
                <a:rPr lang="en-US" sz="2800" b="1" i="1" dirty="0" err="1" smtClean="0">
                  <a:latin typeface="Times New Roman" panose="02020603050405020304" pitchFamily="18" charset="0"/>
                  <a:cs typeface="Times New Roman" panose="02020603050405020304" pitchFamily="18" charset="0"/>
                </a:rPr>
                <a:t>Phong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cách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tác</a:t>
              </a:r>
              <a:r>
                <a:rPr lang="en-US" sz="2800" b="1"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giàu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trữ</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nổi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bật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thần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nước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dân</a:t>
              </a:r>
              <a:r>
                <a:rPr lang="en-US" sz="2800" i="1" dirty="0" smtClean="0">
                  <a:latin typeface="Times New Roman" panose="02020603050405020304" pitchFamily="18" charset="0"/>
                  <a:cs typeface="Times New Roman" panose="02020603050405020304" pitchFamily="18" charset="0"/>
                </a:rPr>
                <a:t> ta.</a:t>
              </a:r>
              <a:endParaRPr lang="en-US" sz="2800" b="1" i="1" dirty="0">
                <a:cs typeface="Arial" pitchFamily="34" charset="0"/>
              </a:endParaRPr>
            </a:p>
          </p:txBody>
        </p:sp>
        <p:sp>
          <p:nvSpPr>
            <p:cNvPr id="32" name="Oval 31"/>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pic>
        <p:nvPicPr>
          <p:cNvPr id="11" name="Picture 10"/>
          <p:cNvPicPr>
            <a:picLocks noChangeAspect="1"/>
          </p:cNvPicPr>
          <p:nvPr/>
        </p:nvPicPr>
        <p:blipFill>
          <a:blip r:embed="rId3"/>
          <a:stretch>
            <a:fillRect/>
          </a:stretch>
        </p:blipFill>
        <p:spPr>
          <a:xfrm>
            <a:off x="0" y="0"/>
            <a:ext cx="4943475" cy="6894846"/>
          </a:xfrm>
          <a:prstGeom prst="rect">
            <a:avLst/>
          </a:prstGeom>
        </p:spPr>
      </p:pic>
    </p:spTree>
    <p:extLst>
      <p:ext uri="{BB962C8B-B14F-4D97-AF65-F5344CB8AC3E}">
        <p14:creationId xmlns:p14="http://schemas.microsoft.com/office/powerpoint/2010/main" val="4506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43713" y="636175"/>
            <a:ext cx="5776087" cy="496647"/>
            <a:chOff x="644526" y="2766774"/>
            <a:chExt cx="11553677" cy="993289"/>
          </a:xfrm>
        </p:grpSpPr>
        <p:sp>
          <p:nvSpPr>
            <p:cNvPr id="38" name="TextBox 3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40" name="TextBox 39"/>
            <p:cNvSpPr txBox="1"/>
            <p:nvPr/>
          </p:nvSpPr>
          <p:spPr>
            <a:xfrm>
              <a:off x="958727" y="2795828"/>
              <a:ext cx="779803"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195178" y="0"/>
            <a:ext cx="7699076" cy="6898800"/>
          </a:xfrm>
          <a:prstGeom prst="rect">
            <a:avLst/>
          </a:prstGeom>
        </p:spPr>
      </p:pic>
      <p:sp>
        <p:nvSpPr>
          <p:cNvPr id="41" name="Rectangle 40"/>
          <p:cNvSpPr/>
          <p:nvPr/>
        </p:nvSpPr>
        <p:spPr>
          <a:xfrm>
            <a:off x="399991" y="1661112"/>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err="1" smtClean="0">
                <a:latin typeface="Times New Roman" panose="02020603050405020304" pitchFamily="18" charset="0"/>
                <a:cs typeface="Times New Roman" panose="02020603050405020304" pitchFamily="18" charset="0"/>
              </a:rPr>
              <a:t>Xuất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xứ</a:t>
            </a:r>
            <a:endParaRPr lang="en-US" sz="2800" b="1" i="1" dirty="0">
              <a:latin typeface="Times New Roman" panose="02020603050405020304" pitchFamily="18" charset="0"/>
              <a:cs typeface="Times New Roman" panose="02020603050405020304" pitchFamily="18" charset="0"/>
            </a:endParaRPr>
          </a:p>
        </p:txBody>
      </p:sp>
      <p:sp>
        <p:nvSpPr>
          <p:cNvPr id="42" name="Rectangle 41"/>
          <p:cNvSpPr/>
          <p:nvPr/>
        </p:nvSpPr>
        <p:spPr>
          <a:xfrm>
            <a:off x="399991" y="2509091"/>
            <a:ext cx="8486833" cy="1815882"/>
          </a:xfrm>
          <a:prstGeom prst="rect">
            <a:avLst/>
          </a:prstGeom>
        </p:spPr>
        <p:txBody>
          <a:bodyPr wrap="square">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năm</a:t>
            </a:r>
            <a:r>
              <a:rPr lang="en-US" sz="2800" i="1" dirty="0" smtClean="0">
                <a:latin typeface="Times New Roman" panose="02020603050405020304" pitchFamily="18" charset="0"/>
                <a:cs typeface="Times New Roman" panose="02020603050405020304" pitchFamily="18" charset="0"/>
              </a:rPr>
              <a:t> 1955</a:t>
            </a:r>
          </a:p>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bộ</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phim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tài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liệu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Cây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Việt</a:t>
            </a:r>
            <a:r>
              <a:rPr lang="en-US" sz="2800" i="1" dirty="0" smtClean="0">
                <a:latin typeface="Times New Roman" panose="02020603050405020304" pitchFamily="18" charset="0"/>
                <a:cs typeface="Times New Roman" panose="02020603050405020304" pitchFamily="18" charset="0"/>
              </a:rPr>
              <a:t> Nam” do </a:t>
            </a:r>
            <a:r>
              <a:rPr lang="en-US" sz="2800" i="1" dirty="0" err="1" smtClean="0">
                <a:latin typeface="Times New Roman" panose="02020603050405020304" pitchFamily="18" charset="0"/>
                <a:cs typeface="Times New Roman" panose="02020603050405020304" pitchFamily="18" charset="0"/>
              </a:rPr>
              <a:t>các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Ba </a:t>
            </a:r>
            <a:r>
              <a:rPr lang="en-US" sz="2800" i="1" dirty="0" err="1" smtClean="0">
                <a:latin typeface="Times New Roman" panose="02020603050405020304" pitchFamily="18" charset="0"/>
                <a:cs typeface="Times New Roman" panose="02020603050405020304" pitchFamily="18" charset="0"/>
              </a:rPr>
              <a:t>Lan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sau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chiến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Pháp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thúc</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43" name="Rectangle 42"/>
          <p:cNvSpPr/>
          <p:nvPr/>
        </p:nvSpPr>
        <p:spPr>
          <a:xfrm>
            <a:off x="399991" y="4547415"/>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loại</a:t>
            </a:r>
            <a:endParaRPr lang="en-US" sz="2800" b="1" i="1" dirty="0">
              <a:latin typeface="Times New Roman" panose="02020603050405020304" pitchFamily="18" charset="0"/>
              <a:cs typeface="Times New Roman" panose="02020603050405020304" pitchFamily="18" charset="0"/>
            </a:endParaRPr>
          </a:p>
        </p:txBody>
      </p:sp>
      <p:sp>
        <p:nvSpPr>
          <p:cNvPr id="44" name="Rectangle 43"/>
          <p:cNvSpPr/>
          <p:nvPr/>
        </p:nvSpPr>
        <p:spPr>
          <a:xfrm>
            <a:off x="2438313" y="4685402"/>
            <a:ext cx="4319675" cy="523220"/>
          </a:xfrm>
          <a:prstGeom prst="rect">
            <a:avLst/>
          </a:prstGeom>
        </p:spPr>
        <p:txBody>
          <a:bodyPr wrap="square">
            <a:spAutoFit/>
          </a:bodyPr>
          <a:lstStyle/>
          <a:p>
            <a:pPr algn="just"/>
            <a:r>
              <a:rPr lang="en-US" sz="2800" i="1" dirty="0" err="1" smtClean="0">
                <a:latin typeface="Times New Roman" panose="02020603050405020304" pitchFamily="18" charset="0"/>
                <a:cs typeface="Times New Roman" panose="02020603050405020304" pitchFamily="18" charset="0"/>
              </a:rPr>
              <a:t>Thể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tính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tùy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bút</a:t>
            </a:r>
            <a:endParaRPr lang="en-US" sz="2800" i="1" dirty="0">
              <a:latin typeface="Times New Roman" panose="02020603050405020304" pitchFamily="18" charset="0"/>
              <a:cs typeface="Times New Roman" panose="02020603050405020304" pitchFamily="18" charset="0"/>
            </a:endParaRPr>
          </a:p>
        </p:txBody>
      </p:sp>
      <p:sp>
        <p:nvSpPr>
          <p:cNvPr id="45" name="Rectangle 44"/>
          <p:cNvSpPr/>
          <p:nvPr/>
        </p:nvSpPr>
        <p:spPr>
          <a:xfrm>
            <a:off x="399991" y="5767001"/>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smtClean="0">
                <a:latin typeface="Times New Roman" panose="02020603050405020304" pitchFamily="18" charset="0"/>
                <a:cs typeface="Times New Roman" panose="02020603050405020304" pitchFamily="18" charset="0"/>
              </a:rPr>
              <a:t>PTBĐ</a:t>
            </a:r>
            <a:endParaRPr lang="en-US" sz="2800" b="1" i="1" dirty="0">
              <a:latin typeface="Times New Roman" panose="02020603050405020304" pitchFamily="18" charset="0"/>
              <a:cs typeface="Times New Roman" panose="02020603050405020304" pitchFamily="18" charset="0"/>
            </a:endParaRPr>
          </a:p>
        </p:txBody>
      </p:sp>
      <p:sp>
        <p:nvSpPr>
          <p:cNvPr id="46" name="Rectangle 45"/>
          <p:cNvSpPr/>
          <p:nvPr/>
        </p:nvSpPr>
        <p:spPr>
          <a:xfrm>
            <a:off x="2438313" y="5904988"/>
            <a:ext cx="7905837" cy="523220"/>
          </a:xfrm>
          <a:prstGeom prst="rect">
            <a:avLst/>
          </a:prstGeom>
        </p:spPr>
        <p:txBody>
          <a:bodyPr wrap="square">
            <a:spAutoFit/>
          </a:bodyPr>
          <a:lstStyle/>
          <a:p>
            <a:pPr algn="just"/>
            <a:r>
              <a:rPr lang="en-US" sz="2800" i="1" dirty="0" err="1" smtClean="0">
                <a:latin typeface="Times New Roman" panose="02020603050405020304" pitchFamily="18" charset="0"/>
                <a:cs typeface="Times New Roman" panose="02020603050405020304" pitchFamily="18" charset="0"/>
              </a:rPr>
              <a:t>Thuyết</a:t>
            </a:r>
            <a:r>
              <a:rPr lang="en-US" sz="2800" i="1" dirty="0" smtClean="0">
                <a:latin typeface="Times New Roman" panose="02020603050405020304" pitchFamily="18" charset="0"/>
                <a:cs typeface="Times New Roman" panose="02020603050405020304" pitchFamily="18" charset="0"/>
              </a:rPr>
              <a:t> minh </a:t>
            </a:r>
            <a:r>
              <a:rPr lang="en-US" sz="2800" i="1" dirty="0" err="1" smtClean="0">
                <a:latin typeface="Times New Roman" panose="02020603050405020304" pitchFamily="18" charset="0"/>
                <a:cs typeface="Times New Roman" panose="02020603050405020304" pitchFamily="18" charset="0"/>
              </a:rPr>
              <a:t>kết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nghị</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luận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miêu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biểu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8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44" grpId="0"/>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616625" y="369420"/>
            <a:ext cx="2896135" cy="2595098"/>
          </a:xfrm>
          <a:prstGeom prst="rect">
            <a:avLst/>
          </a:prstGeom>
        </p:spPr>
      </p:pic>
      <p:pic>
        <p:nvPicPr>
          <p:cNvPr id="17" name="Picture 16"/>
          <p:cNvPicPr>
            <a:picLocks noChangeAspect="1"/>
          </p:cNvPicPr>
          <p:nvPr/>
        </p:nvPicPr>
        <p:blipFill>
          <a:blip r:embed="rId5"/>
          <a:stretch>
            <a:fillRect/>
          </a:stretch>
        </p:blipFill>
        <p:spPr>
          <a:xfrm>
            <a:off x="3184060" y="1438366"/>
            <a:ext cx="5219336" cy="1644931"/>
          </a:xfrm>
          <a:prstGeom prst="rect">
            <a:avLst/>
          </a:prstGeom>
        </p:spPr>
      </p:pic>
      <p:grpSp>
        <p:nvGrpSpPr>
          <p:cNvPr id="18" name="Group 17"/>
          <p:cNvGrpSpPr/>
          <p:nvPr/>
        </p:nvGrpSpPr>
        <p:grpSpPr>
          <a:xfrm>
            <a:off x="365487" y="3122131"/>
            <a:ext cx="11061992" cy="3407257"/>
            <a:chOff x="2513003" y="3169968"/>
            <a:chExt cx="7643194" cy="652949"/>
          </a:xfrm>
        </p:grpSpPr>
        <p:sp>
          <p:nvSpPr>
            <p:cNvPr id="20" name="Freeform 19"/>
            <p:cNvSpPr/>
            <p:nvPr/>
          </p:nvSpPr>
          <p:spPr>
            <a:xfrm>
              <a:off x="2513003" y="3169968"/>
              <a:ext cx="1789509"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1</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chí</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khí</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như</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Cây</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tre</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mặt</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ở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mọi</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nơi</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trên</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ta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những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phẩm</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đáng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quý</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2" name="Freeform 21"/>
            <p:cNvSpPr/>
            <p:nvPr/>
          </p:nvSpPr>
          <p:spPr>
            <a:xfrm>
              <a:off x="4557021" y="3169968"/>
              <a:ext cx="1789510"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2</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theo</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chung</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thủy</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 </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Tre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gắn</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bó</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cuộc</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hàng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ngày</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lao</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601039" y="3169968"/>
              <a:ext cx="1789509" cy="64781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3</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theo</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Tre,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anh</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hùng</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chiến</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đấu</a:t>
              </a:r>
              <a:r>
                <a:rPr lang="en-US" sz="2800"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Tre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sát</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cánh</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cuộc</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chiến</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đấu</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bảo</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vệ</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tổ</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quốc</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6" name="Freeform 25"/>
            <p:cNvSpPr/>
            <p:nvPr/>
          </p:nvSpPr>
          <p:spPr>
            <a:xfrm>
              <a:off x="8645056" y="3169968"/>
              <a:ext cx="1511141"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4</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Còn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lại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Tre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là</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bạn</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dân</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tộc</a:t>
              </a:r>
              <a:r>
                <a:rPr lang="en-US" sz="2800" b="1" i="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ta.</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622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79775" y="584093"/>
            <a:ext cx="5371042" cy="1420491"/>
          </a:xfrm>
          <a:prstGeom prst="rect">
            <a:avLst/>
          </a:prstGeom>
        </p:spPr>
      </p:pic>
      <p:grpSp>
        <p:nvGrpSpPr>
          <p:cNvPr id="20" name="Group 19"/>
          <p:cNvGrpSpPr/>
          <p:nvPr/>
        </p:nvGrpSpPr>
        <p:grpSpPr>
          <a:xfrm>
            <a:off x="243713" y="636175"/>
            <a:ext cx="5776087" cy="496647"/>
            <a:chOff x="644526" y="2766774"/>
            <a:chExt cx="11553677" cy="993289"/>
          </a:xfrm>
        </p:grpSpPr>
        <p:sp>
          <p:nvSpPr>
            <p:cNvPr id="21" name="TextBox 20"/>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Giới</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thiệu</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chung</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5" name="Table 4"/>
          <p:cNvGraphicFramePr>
            <a:graphicFrameLocks noGrp="1"/>
          </p:cNvGraphicFramePr>
          <p:nvPr>
            <p:extLst>
              <p:ext uri="{D42A27DB-BD31-4B8C-83A1-F6EECF244321}">
                <p14:modId xmlns:p14="http://schemas.microsoft.com/office/powerpoint/2010/main" val="2207456627"/>
              </p:ext>
            </p:extLst>
          </p:nvPr>
        </p:nvGraphicFramePr>
        <p:xfrm>
          <a:off x="205200" y="1742499"/>
          <a:ext cx="11629200" cy="4872614"/>
        </p:xfrm>
        <a:graphic>
          <a:graphicData uri="http://schemas.openxmlformats.org/drawingml/2006/table">
            <a:tbl>
              <a:tblPr firstRow="1" bandRow="1">
                <a:tableStyleId>{5940675A-B579-460E-94D1-54222C63F5DA}</a:tableStyleId>
              </a:tblPr>
              <a:tblGrid>
                <a:gridCol w="2907300"/>
                <a:gridCol w="2907300"/>
                <a:gridCol w="2571337"/>
                <a:gridCol w="3243263"/>
              </a:tblGrid>
              <a:tr h="923397">
                <a:tc>
                  <a:txBody>
                    <a:bodyPr/>
                    <a:lstStyle/>
                    <a:p>
                      <a:pPr algn="ctr"/>
                      <a:r>
                        <a:rPr lang="en-US" sz="2800" b="1" dirty="0" smtClean="0">
                          <a:latin typeface="Times New Roman" panose="02020603050405020304" pitchFamily="18" charset="0"/>
                          <a:cs typeface="Times New Roman" panose="02020603050405020304" pitchFamily="18" charset="0"/>
                        </a:rPr>
                        <a:t>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hình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ảnh</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Phẩm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smtClean="0">
                          <a:latin typeface="Times New Roman" panose="02020603050405020304" pitchFamily="18" charset="0"/>
                          <a:cs typeface="Times New Roman" panose="02020603050405020304" pitchFamily="18" charset="0"/>
                        </a:rPr>
                        <a:t>Tình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cảm</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của</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tác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r>
              <a:tr h="1398846">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Họ</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hàng</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nhà</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tre</a:t>
                      </a:r>
                      <a:r>
                        <a:rPr lang="en-US" sz="2800" baseline="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rowSpan="3">
                  <a:txBody>
                    <a:bodyPr/>
                    <a:lstStyle/>
                    <a:p>
                      <a:endParaRPr lang="en-US" dirty="0"/>
                    </a:p>
                  </a:txBody>
                  <a:tcPr/>
                </a:tc>
                <a:tc rowSpan="3">
                  <a:txBody>
                    <a:bodyPr/>
                    <a:lstStyle/>
                    <a:p>
                      <a:endParaRPr lang="en-US" dirty="0"/>
                    </a:p>
                  </a:txBody>
                  <a:tcPr/>
                </a:tc>
              </a:tr>
              <a:tr h="1228725">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Tính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chất</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đặc</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điểm</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dirty="0"/>
                    </a:p>
                  </a:txBody>
                  <a:tcPr/>
                </a:tc>
                <a:tc vMerge="1">
                  <a:txBody>
                    <a:bodyPr/>
                    <a:lstStyle/>
                    <a:p>
                      <a:endParaRPr lang="en-US" dirty="0"/>
                    </a:p>
                  </a:txBody>
                  <a:tcPr/>
                </a:tc>
              </a:tr>
              <a:tr h="1300163">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dáng</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a:p>
                  </a:txBody>
                  <a:tcPr/>
                </a:tc>
                <a:tc vMerge="1">
                  <a:txBody>
                    <a:bodyPr/>
                    <a:lstStyle/>
                    <a:p>
                      <a:endParaRPr lang="en-US"/>
                    </a:p>
                  </a:txBody>
                  <a:tcPr/>
                </a:tc>
              </a:tr>
            </a:tbl>
          </a:graphicData>
        </a:graphic>
      </p:graphicFrame>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10262459" y="7525"/>
            <a:ext cx="1929541" cy="1728976"/>
          </a:xfrm>
          <a:prstGeom prst="rect">
            <a:avLst/>
          </a:prstGeom>
        </p:spPr>
      </p:pic>
    </p:spTree>
    <p:extLst>
      <p:ext uri="{BB962C8B-B14F-4D97-AF65-F5344CB8AC3E}">
        <p14:creationId xmlns:p14="http://schemas.microsoft.com/office/powerpoint/2010/main" val="2786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7991</TotalTime>
  <Words>1995</Words>
  <Application>Microsoft Office PowerPoint</Application>
  <PresentationFormat>Widescreen</PresentationFormat>
  <Paragraphs>251</Paragraphs>
  <Slides>36</Slides>
  <Notes>22</Notes>
  <HiddenSlides>0</HiddenSlides>
  <MMClips>1</MMClips>
  <ScaleCrop>false</ScaleCrop>
  <HeadingPairs>
    <vt:vector size="6" baseType="variant">
      <vt:variant>
        <vt:lpstr>Fonts Used</vt:lpstr>
      </vt:variant>
      <vt:variant>
        <vt:i4>9</vt:i4>
      </vt:variant>
      <vt:variant>
        <vt:lpstr>Theme</vt:lpstr>
      </vt:variant>
      <vt:variant>
        <vt:i4>19</vt:i4>
      </vt:variant>
      <vt:variant>
        <vt:lpstr>Slide Titles</vt:lpstr>
      </vt:variant>
      <vt:variant>
        <vt:i4>36</vt:i4>
      </vt:variant>
    </vt:vector>
  </HeadingPairs>
  <TitlesOfParts>
    <vt:vector size="64" baseType="lpstr">
      <vt:lpstr>宋体</vt:lpstr>
      <vt:lpstr>Arial</vt:lpstr>
      <vt:lpstr>Calibri</vt:lpstr>
      <vt:lpstr>Calibri Light</vt:lpstr>
      <vt:lpstr>Tahoma</vt:lpstr>
      <vt:lpstr>Times New Roman</vt:lpstr>
      <vt:lpstr>Wingdings</vt:lpstr>
      <vt:lpstr>印品黑体</vt:lpstr>
      <vt:lpstr>等线</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43. Phong cách ngôn ngữ báo chí tt</vt:lpstr>
      <vt:lpstr>1_43. Phong cách ngôn ngữ báo chí tt</vt:lpstr>
      <vt:lpstr>2_43. Phong cách ngôn ngữ báo chí tt</vt:lpstr>
      <vt:lpstr>3_43. Phong cách ngôn ngữ báo chí tt</vt:lpstr>
      <vt:lpstr>4_43.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3231</cp:revision>
  <dcterms:created xsi:type="dcterms:W3CDTF">2022-02-10T03:12:31Z</dcterms:created>
  <dcterms:modified xsi:type="dcterms:W3CDTF">2023-11-28T08:46:45Z</dcterms:modified>
</cp:coreProperties>
</file>